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7"/>
  </p:notesMasterIdLst>
  <p:handoutMasterIdLst>
    <p:handoutMasterId r:id="rId48"/>
  </p:handoutMasterIdLst>
  <p:sldIdLst>
    <p:sldId id="363" r:id="rId14"/>
    <p:sldId id="364" r:id="rId15"/>
    <p:sldId id="268" r:id="rId16"/>
    <p:sldId id="355" r:id="rId17"/>
    <p:sldId id="356" r:id="rId18"/>
    <p:sldId id="362" r:id="rId19"/>
    <p:sldId id="327" r:id="rId20"/>
    <p:sldId id="349" r:id="rId21"/>
    <p:sldId id="348" r:id="rId22"/>
    <p:sldId id="347" r:id="rId23"/>
    <p:sldId id="346" r:id="rId24"/>
    <p:sldId id="357" r:id="rId25"/>
    <p:sldId id="329" r:id="rId26"/>
    <p:sldId id="330" r:id="rId27"/>
    <p:sldId id="369" r:id="rId28"/>
    <p:sldId id="358" r:id="rId29"/>
    <p:sldId id="331" r:id="rId30"/>
    <p:sldId id="336" r:id="rId31"/>
    <p:sldId id="337" r:id="rId32"/>
    <p:sldId id="338" r:id="rId33"/>
    <p:sldId id="340" r:id="rId34"/>
    <p:sldId id="341" r:id="rId35"/>
    <p:sldId id="360" r:id="rId36"/>
    <p:sldId id="342" r:id="rId37"/>
    <p:sldId id="343" r:id="rId38"/>
    <p:sldId id="344" r:id="rId39"/>
    <p:sldId id="345" r:id="rId40"/>
    <p:sldId id="350" r:id="rId41"/>
    <p:sldId id="361" r:id="rId42"/>
    <p:sldId id="368" r:id="rId43"/>
    <p:sldId id="367" r:id="rId44"/>
    <p:sldId id="365" r:id="rId45"/>
    <p:sldId id="36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384" autoAdjust="0"/>
  </p:normalViewPr>
  <p:slideViewPr>
    <p:cSldViewPr snapToGrid="0">
      <p:cViewPr varScale="1">
        <p:scale>
          <a:sx n="79" d="100"/>
          <a:sy n="79" d="100"/>
        </p:scale>
        <p:origin x="870" y="78"/>
      </p:cViewPr>
      <p:guideLst/>
    </p:cSldViewPr>
  </p:slideViewPr>
  <p:notesTextViewPr>
    <p:cViewPr>
      <p:scale>
        <a:sx n="1" d="1"/>
        <a:sy n="1" d="1"/>
      </p:scale>
      <p:origin x="0" y="0"/>
    </p:cViewPr>
  </p:notesTextViewPr>
  <p:sorterViewPr>
    <p:cViewPr>
      <p:scale>
        <a:sx n="100" d="100"/>
        <a:sy n="100" d="100"/>
      </p:scale>
      <p:origin x="0" y="-906"/>
    </p:cViewPr>
  </p:sorterViewPr>
  <p:notesViewPr>
    <p:cSldViewPr snapToGrid="0">
      <p:cViewPr varScale="1">
        <p:scale>
          <a:sx n="60" d="100"/>
          <a:sy n="60" d="100"/>
        </p:scale>
        <p:origin x="250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zh-CN"/>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238684288"/>
        <c:axId val="356990168"/>
      </c:lineChart>
      <c:catAx>
        <c:axId val="238684288"/>
        <c:scaling>
          <c:orientation val="minMax"/>
        </c:scaling>
        <c:delete val="0"/>
        <c:axPos val="b"/>
        <c:numFmt formatCode="General" sourceLinked="1"/>
        <c:majorTickMark val="out"/>
        <c:minorTickMark val="none"/>
        <c:tickLblPos val="nextTo"/>
        <c:txPr>
          <a:bodyPr/>
          <a:lstStyle/>
          <a:p>
            <a:pPr>
              <a:defRPr b="1"/>
            </a:pPr>
            <a:endParaRPr lang="zh-CN"/>
          </a:p>
        </c:txPr>
        <c:crossAx val="356990168"/>
        <c:crosses val="autoZero"/>
        <c:auto val="1"/>
        <c:lblAlgn val="ctr"/>
        <c:lblOffset val="100"/>
        <c:noMultiLvlLbl val="0"/>
      </c:catAx>
      <c:valAx>
        <c:axId val="356990168"/>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38684288"/>
        <c:crosses val="autoZero"/>
        <c:crossBetween val="between"/>
      </c:valAx>
    </c:plotArea>
    <c:plotVisOnly val="1"/>
    <c:dispBlanksAs val="gap"/>
    <c:showDLblsOverMax val="0"/>
  </c:chart>
  <c:txPr>
    <a:bodyPr/>
    <a:lstStyle/>
    <a:p>
      <a:pPr>
        <a:defRPr sz="1400">
          <a:solidFill>
            <a:schemeClr val="bg1"/>
          </a:solidFill>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zh-CN"/>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356988208"/>
        <c:axId val="356989384"/>
      </c:lineChart>
      <c:catAx>
        <c:axId val="356988208"/>
        <c:scaling>
          <c:orientation val="minMax"/>
        </c:scaling>
        <c:delete val="0"/>
        <c:axPos val="b"/>
        <c:numFmt formatCode="General" sourceLinked="1"/>
        <c:majorTickMark val="out"/>
        <c:minorTickMark val="none"/>
        <c:tickLblPos val="nextTo"/>
        <c:txPr>
          <a:bodyPr/>
          <a:lstStyle/>
          <a:p>
            <a:pPr>
              <a:defRPr b="1"/>
            </a:pPr>
            <a:endParaRPr lang="zh-CN"/>
          </a:p>
        </c:txPr>
        <c:crossAx val="356989384"/>
        <c:crosses val="autoZero"/>
        <c:auto val="1"/>
        <c:lblAlgn val="ctr"/>
        <c:lblOffset val="100"/>
        <c:noMultiLvlLbl val="0"/>
      </c:catAx>
      <c:valAx>
        <c:axId val="356989384"/>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356988208"/>
        <c:crosses val="autoZero"/>
        <c:crossBetween val="between"/>
      </c:valAx>
    </c:plotArea>
    <c:plotVisOnly val="1"/>
    <c:dispBlanksAs val="gap"/>
    <c:showDLblsOverMax val="0"/>
  </c:chart>
  <c:txPr>
    <a:bodyPr/>
    <a:lstStyle/>
    <a:p>
      <a:pPr>
        <a:defRPr sz="1400">
          <a:solidFill>
            <a:schemeClr val="bg1"/>
          </a:solidFill>
        </a:defRPr>
      </a:pPr>
      <a:endParaRPr lang="zh-CN"/>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73459-0E13-4A6B-B450-C56CB77A86D1}">
      <dsp:nvSpPr>
        <dsp:cNvPr id="0" name=""/>
        <dsp:cNvSpPr/>
      </dsp:nvSpPr>
      <dsp:spPr>
        <a:xfrm>
          <a:off x="0" y="812901"/>
          <a:ext cx="4330598" cy="4330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GB" sz="4800" kern="1200" dirty="0" smtClean="0"/>
            <a:t>Compute Bound</a:t>
          </a:r>
          <a:endParaRPr lang="en-GB" sz="4800" kern="1200" dirty="0"/>
        </a:p>
      </dsp:txBody>
      <dsp:txXfrm>
        <a:off x="604723" y="1323571"/>
        <a:ext cx="2496921" cy="3309257"/>
      </dsp:txXfrm>
    </dsp:sp>
    <dsp:sp modelId="{C36FA3FF-7B0B-4A04-9414-1523F654C96F}">
      <dsp:nvSpPr>
        <dsp:cNvPr id="0" name=""/>
        <dsp:cNvSpPr/>
      </dsp:nvSpPr>
      <dsp:spPr>
        <a:xfrm>
          <a:off x="3346215" y="0"/>
          <a:ext cx="4330598" cy="43305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GB" sz="4800" kern="1200" dirty="0" smtClean="0"/>
            <a:t>IO Bound</a:t>
          </a:r>
          <a:endParaRPr lang="en-GB" sz="4800" kern="1200" dirty="0"/>
        </a:p>
      </dsp:txBody>
      <dsp:txXfrm>
        <a:off x="4575169" y="510670"/>
        <a:ext cx="2496921" cy="330925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749704-2029-4088-848F-C62A8DECACB8}" type="datetimeFigureOut">
              <a:rPr lang="zh-CN" altLang="en-US" smtClean="0"/>
              <a:t>2014/3/11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9106DF-A87E-4D29-9D0E-3C122EB778A6}" type="slidenum">
              <a:rPr lang="zh-CN" altLang="en-US" smtClean="0"/>
              <a:t>‹#›</a:t>
            </a:fld>
            <a:endParaRPr lang="zh-CN" altLang="en-US"/>
          </a:p>
        </p:txBody>
      </p:sp>
    </p:spTree>
    <p:extLst>
      <p:ext uri="{BB962C8B-B14F-4D97-AF65-F5344CB8AC3E}">
        <p14:creationId xmlns:p14="http://schemas.microsoft.com/office/powerpoint/2010/main" val="5435388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6028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26</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3405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19686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44418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718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3/11/2014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6435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14</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3.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4.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4.emf"/></Relationships>
</file>

<file path=ppt/slideLayouts/_rels/slideLayout2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12.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4.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3.wdp"/><Relationship Id="rId4" Type="http://schemas.openxmlformats.org/officeDocument/2006/relationships/image" Target="../media/image18.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4.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3.wdp"/><Relationship Id="rId4" Type="http://schemas.openxmlformats.org/officeDocument/2006/relationships/image" Target="../media/image18.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4.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3.wdp"/><Relationship Id="rId4" Type="http://schemas.openxmlformats.org/officeDocument/2006/relationships/image" Target="../media/image18.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4.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4.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4.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20.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9.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4.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4.wdp"/><Relationship Id="rId4" Type="http://schemas.openxmlformats.org/officeDocument/2006/relationships/tags" Target="../tags/tag28.xml"/><Relationship Id="rId9" Type="http://schemas.openxmlformats.org/officeDocument/2006/relationships/image" Target="../media/image22.png"/><Relationship Id="rId14" Type="http://schemas.openxmlformats.org/officeDocument/2006/relationships/image" Target="../media/image24.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4.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4.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3.wdp"/><Relationship Id="rId4" Type="http://schemas.openxmlformats.org/officeDocument/2006/relationships/image" Target="../media/image18.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4.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3.wdp"/><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4.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3.wdp"/><Relationship Id="rId4" Type="http://schemas.openxmlformats.org/officeDocument/2006/relationships/image" Target="../media/image18.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4.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4.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4.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4.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4.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4.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4.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20.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9.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4.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4.wdp"/><Relationship Id="rId4" Type="http://schemas.openxmlformats.org/officeDocument/2006/relationships/tags" Target="../tags/tag58.xml"/><Relationship Id="rId9" Type="http://schemas.openxmlformats.org/officeDocument/2006/relationships/image" Target="../media/image22.png"/><Relationship Id="rId14" Type="http://schemas.openxmlformats.org/officeDocument/2006/relationships/image" Target="../media/image24.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09600" y="2133600"/>
            <a:ext cx="18897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4"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96367" y="6286231"/>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4000" cy="6857193"/>
          </a:xfrm>
          <a:prstGeom prst="rect">
            <a:avLst/>
          </a:prstGeom>
        </p:spPr>
      </p:pic>
      <p:sp>
        <p:nvSpPr>
          <p:cNvPr id="2" name="标题 1"/>
          <p:cNvSpPr>
            <a:spLocks noGrp="1"/>
          </p:cNvSpPr>
          <p:nvPr>
            <p:ph type="title"/>
          </p:nvPr>
        </p:nvSpPr>
        <p:spPr>
          <a:xfrm>
            <a:off x="2051720" y="2"/>
            <a:ext cx="6984776" cy="560923"/>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3529" y="1988841"/>
            <a:ext cx="8229601" cy="1500411"/>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6"/>
            <a:ext cx="8740142" cy="1568293"/>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1" y="289512"/>
            <a:ext cx="8741880" cy="628805"/>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3138594" y="6584559"/>
            <a:ext cx="2866810"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b="0" spc="11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29" y="1187620"/>
            <a:ext cx="6050849" cy="795708"/>
          </a:xfrm>
          <a:noFill/>
        </p:spPr>
        <p:txBody>
          <a:bodyPr tIns="91429" bIns="91429" anchor="t" anchorCtr="0"/>
          <a:lstStyle>
            <a:lvl1pPr marL="0" marR="0" indent="0" algn="l" defTabSz="685688" rtl="0" eaLnBrk="1" fontAlgn="auto" latinLnBrk="0" hangingPunct="1">
              <a:lnSpc>
                <a:spcPct val="90000"/>
              </a:lnSpc>
              <a:spcBef>
                <a:spcPct val="0"/>
              </a:spcBef>
              <a:spcAft>
                <a:spcPts val="0"/>
              </a:spcAft>
              <a:buClrTx/>
              <a:buSzTx/>
              <a:buFontTx/>
              <a:buNone/>
              <a:tabLst/>
              <a:defRPr lang="en-US" sz="441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615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718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pic>
        <p:nvPicPr>
          <p:cNvPr id="7" name="Picture 3"/>
          <p:cNvPicPr>
            <a:picLocks noChangeAspect="1"/>
          </p:cNvPicPr>
          <p:nvPr userDrawn="1"/>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82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92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02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12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23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5786546" y="2136047"/>
            <a:ext cx="262502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33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43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5929973" y="2242931"/>
            <a:ext cx="2383307"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53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63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6663804" y="1905000"/>
            <a:ext cx="958447"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742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844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Segoe UI"/>
              </a:rPr>
              <a:t>© </a:t>
            </a:r>
            <a:r>
              <a:rPr lang="en-US" sz="525" dirty="0" smtClean="0">
                <a:solidFill>
                  <a:srgbClr val="FFFFFF">
                    <a:alpha val="99000"/>
                  </a:srgbClr>
                </a:solidFill>
                <a:cs typeface="Segoe UI"/>
              </a:rPr>
              <a:t>2011 Microsoft </a:t>
            </a:r>
            <a:r>
              <a:rPr lang="en-US" sz="525"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Segoe UI"/>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Segoe UI"/>
              </a:rPr>
              <a:t>. Because </a:t>
            </a:r>
            <a:r>
              <a:rPr lang="en-US" sz="525"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Segoe UI"/>
              </a:rPr>
              <a:t>. MICROSOFT </a:t>
            </a:r>
            <a:r>
              <a:rPr lang="en-US" sz="525"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1947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 y="0"/>
                        <a:ext cx="119093"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384673" y="3065809"/>
            <a:ext cx="8368940" cy="747897"/>
          </a:xfrm>
        </p:spPr>
        <p:txBody>
          <a:bodyPr anchor="b"/>
          <a:lstStyle>
            <a:lvl1pPr marL="0" indent="0">
              <a:buNone/>
              <a:defRPr lang="en-US" sz="54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384672" y="4267201"/>
            <a:ext cx="6859787" cy="332399"/>
          </a:xfrm>
        </p:spPr>
        <p:txBody>
          <a:bodyPr/>
          <a:lstStyle>
            <a:lvl1pPr marL="0" indent="0">
              <a:lnSpc>
                <a:spcPct val="100000"/>
              </a:lnSpc>
              <a:spcBef>
                <a:spcPts val="0"/>
              </a:spcBef>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6"/>
            <a:ext cx="8740142" cy="1568293"/>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1" y="289512"/>
            <a:ext cx="8741880" cy="628805"/>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3138594" y="6584559"/>
            <a:ext cx="2866810"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spc="11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4000" cy="6857193"/>
          </a:xfrm>
          <a:prstGeom prst="rect">
            <a:avLst/>
          </a:prstGeom>
        </p:spPr>
      </p:pic>
      <p:sp>
        <p:nvSpPr>
          <p:cNvPr id="2" name="标题 1"/>
          <p:cNvSpPr>
            <a:spLocks noGrp="1"/>
          </p:cNvSpPr>
          <p:nvPr>
            <p:ph type="title"/>
          </p:nvPr>
        </p:nvSpPr>
        <p:spPr>
          <a:xfrm>
            <a:off x="2051720" y="2"/>
            <a:ext cx="6984776" cy="560923"/>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3529" y="1988841"/>
            <a:ext cx="8229601" cy="1500411"/>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151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25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356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45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56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663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0"/>
                        <a:ext cx="119093"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76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5786546" y="2136047"/>
            <a:ext cx="262502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86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97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5929973" y="2242931"/>
            <a:ext cx="2383307"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307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317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19093"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6663804" y="1905000"/>
            <a:ext cx="958447"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3278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3380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 y="0"/>
                        <a:ext cx="119093"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Segoe UI"/>
              </a:rPr>
              <a:t>© </a:t>
            </a:r>
            <a:r>
              <a:rPr lang="en-US" sz="525" dirty="0" smtClean="0">
                <a:solidFill>
                  <a:srgbClr val="FFFFFF">
                    <a:alpha val="99000"/>
                  </a:srgbClr>
                </a:solidFill>
                <a:cs typeface="Segoe UI"/>
              </a:rPr>
              <a:t>2011 Microsoft </a:t>
            </a:r>
            <a:r>
              <a:rPr lang="en-US" sz="525"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Segoe UI"/>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Segoe UI"/>
              </a:rPr>
              <a:t>. Because </a:t>
            </a:r>
            <a:r>
              <a:rPr lang="en-US" sz="525"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Segoe UI"/>
              </a:rPr>
              <a:t>. MICROSOFT </a:t>
            </a:r>
            <a:r>
              <a:rPr lang="en-US" sz="525"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3483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 y="0"/>
                        <a:ext cx="119093"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384673" y="3065809"/>
            <a:ext cx="8368940" cy="747897"/>
          </a:xfrm>
        </p:spPr>
        <p:txBody>
          <a:bodyPr anchor="b"/>
          <a:lstStyle>
            <a:lvl1pPr marL="0" indent="0">
              <a:buNone/>
              <a:defRPr lang="en-US" sz="54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384672" y="4267201"/>
            <a:ext cx="6859787" cy="332399"/>
          </a:xfrm>
        </p:spPr>
        <p:txBody>
          <a:bodyPr/>
          <a:lstStyle>
            <a:lvl1pPr marL="0" indent="0">
              <a:lnSpc>
                <a:spcPct val="100000"/>
              </a:lnSpc>
              <a:spcBef>
                <a:spcPts val="0"/>
              </a:spcBef>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6"/>
            <a:ext cx="8740142" cy="1568293"/>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01931" y="289512"/>
            <a:ext cx="8741880" cy="628805"/>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3138594" y="6584559"/>
            <a:ext cx="2866810"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00" spc="11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4000" cy="6857193"/>
          </a:xfrm>
          <a:prstGeom prst="rect">
            <a:avLst/>
          </a:prstGeom>
        </p:spPr>
      </p:pic>
      <p:sp>
        <p:nvSpPr>
          <p:cNvPr id="2" name="标题 1"/>
          <p:cNvSpPr>
            <a:spLocks noGrp="1"/>
          </p:cNvSpPr>
          <p:nvPr>
            <p:ph type="title"/>
          </p:nvPr>
        </p:nvSpPr>
        <p:spPr>
          <a:xfrm>
            <a:off x="2051720" y="2"/>
            <a:ext cx="6984776" cy="560923"/>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3529" y="1988841"/>
            <a:ext cx="8229601" cy="1500411"/>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4.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4.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513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1" y="0"/>
          <a:ext cx="119093" cy="158750"/>
        </p:xfrm>
        <a:graphic>
          <a:graphicData uri="http://schemas.openxmlformats.org/presentationml/2006/ole">
            <mc:AlternateContent xmlns:mc="http://schemas.openxmlformats.org/markup-compatibility/2006">
              <mc:Choice xmlns:v="urn:schemas-microsoft-com:vml" Requires="v">
                <p:oleObj spid="_x0000_s2049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1" y="0"/>
                        <a:ext cx="119093"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wmf"/><Relationship Id="rId18" Type="http://schemas.openxmlformats.org/officeDocument/2006/relationships/image" Target="../media/image41.png"/><Relationship Id="rId3" Type="http://schemas.openxmlformats.org/officeDocument/2006/relationships/image" Target="../media/image29.png"/><Relationship Id="rId21" Type="http://schemas.microsoft.com/office/2007/relationships/hdphoto" Target="../media/hdphoto9.wdp"/><Relationship Id="rId7" Type="http://schemas.openxmlformats.org/officeDocument/2006/relationships/image" Target="../media/image33.wmf"/><Relationship Id="rId12" Type="http://schemas.openxmlformats.org/officeDocument/2006/relationships/image" Target="../media/image36.png"/><Relationship Id="rId17" Type="http://schemas.microsoft.com/office/2007/relationships/hdphoto" Target="../media/hdphoto7.wdp"/><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259.xml"/><Relationship Id="rId6" Type="http://schemas.openxmlformats.org/officeDocument/2006/relationships/image" Target="../media/image32.png"/><Relationship Id="rId11" Type="http://schemas.microsoft.com/office/2007/relationships/hdphoto" Target="../media/hdphoto6.wdp"/><Relationship Id="rId5" Type="http://schemas.openxmlformats.org/officeDocument/2006/relationships/image" Target="../media/image31.wmf"/><Relationship Id="rId15" Type="http://schemas.openxmlformats.org/officeDocument/2006/relationships/image" Target="../media/image39.jpeg"/><Relationship Id="rId10" Type="http://schemas.openxmlformats.org/officeDocument/2006/relationships/image" Target="../media/image35.jpeg"/><Relationship Id="rId19" Type="http://schemas.microsoft.com/office/2007/relationships/hdphoto" Target="../media/hdphoto8.wdp"/><Relationship Id="rId4" Type="http://schemas.openxmlformats.org/officeDocument/2006/relationships/image" Target="../media/image30.wmf"/><Relationship Id="rId9" Type="http://schemas.microsoft.com/office/2007/relationships/hdphoto" Target="../media/hdphoto5.wdp"/><Relationship Id="rId14" Type="http://schemas.openxmlformats.org/officeDocument/2006/relationships/image" Target="../media/image3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4.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2.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4.png"/><Relationship Id="rId5" Type="http://schemas.openxmlformats.org/officeDocument/2006/relationships/notesSlide" Target="../notesSlides/notesSlide14.xml"/><Relationship Id="rId4"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79.xml"/><Relationship Id="rId7" Type="http://schemas.openxmlformats.org/officeDocument/2006/relationships/image" Target="../media/image24.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5.xml"/><Relationship Id="rId4" Type="http://schemas.openxmlformats.org/officeDocument/2006/relationships/slideLayout" Target="../slideLayouts/slideLayout105.xml"/><Relationship Id="rId9" Type="http://schemas.microsoft.com/office/2007/relationships/hdphoto" Target="../media/hdphoto10.wdp"/></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sz="3600" dirty="0"/>
              <a:t>Introduction to HDInsight and Big Data</a:t>
            </a:r>
            <a:endParaRPr lang="en-US" sz="3600"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5973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436617" y="3532767"/>
            <a:ext cx="5886884" cy="2085590"/>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34386" fontAlgn="base">
              <a:spcBef>
                <a:spcPct val="0"/>
              </a:spcBef>
              <a:spcAft>
                <a:spcPct val="0"/>
              </a:spcAft>
              <a:buNone/>
              <a:defRPr/>
            </a:pPr>
            <a:r>
              <a:rPr lang="en-US" sz="2059" kern="0" dirty="0">
                <a:solidFill>
                  <a:srgbClr val="0085B4"/>
                </a:solidFill>
                <a:ea typeface="Segoe UI" pitchFamily="34" charset="0"/>
                <a:cs typeface="Segoe UI" pitchFamily="34" charset="0"/>
              </a:rPr>
              <a:t>Hadoop</a:t>
            </a:r>
          </a:p>
        </p:txBody>
      </p:sp>
      <p:sp>
        <p:nvSpPr>
          <p:cNvPr id="4" name="Rectangle 3"/>
          <p:cNvSpPr/>
          <p:nvPr/>
        </p:nvSpPr>
        <p:spPr bwMode="auto">
          <a:xfrm>
            <a:off x="3468306" y="3631375"/>
            <a:ext cx="1004145" cy="94656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4549109" y="3631375"/>
            <a:ext cx="1004145" cy="94656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3468307" y="4636500"/>
            <a:ext cx="2084948" cy="85466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algn="ct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4122070" y="4575562"/>
            <a:ext cx="823706" cy="823706"/>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3719876" y="3634904"/>
            <a:ext cx="786726" cy="786726"/>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669634" y="3631375"/>
            <a:ext cx="786726" cy="786726"/>
          </a:xfrm>
          <a:prstGeom prst="rect">
            <a:avLst/>
          </a:prstGeom>
          <a:noFill/>
        </p:spPr>
      </p:pic>
      <p:sp>
        <p:nvSpPr>
          <p:cNvPr id="10" name="Content Placeholder 7"/>
          <p:cNvSpPr txBox="1">
            <a:spLocks/>
          </p:cNvSpPr>
          <p:nvPr/>
        </p:nvSpPr>
        <p:spPr bwMode="auto">
          <a:xfrm>
            <a:off x="1436617" y="1253719"/>
            <a:ext cx="5886884" cy="2085590"/>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34386" fontAlgn="base">
              <a:spcBef>
                <a:spcPct val="0"/>
              </a:spcBef>
              <a:spcAft>
                <a:spcPct val="0"/>
              </a:spcAft>
              <a:buNone/>
              <a:defRPr/>
            </a:pPr>
            <a:r>
              <a:rPr lang="en-US" sz="2059" kern="0" dirty="0">
                <a:solidFill>
                  <a:srgbClr val="0085B4"/>
                </a:solidFill>
                <a:ea typeface="Segoe UI" pitchFamily="34" charset="0"/>
                <a:cs typeface="Segoe UI" pitchFamily="34" charset="0"/>
              </a:rPr>
              <a:t>HPC</a:t>
            </a:r>
          </a:p>
        </p:txBody>
      </p:sp>
      <p:sp>
        <p:nvSpPr>
          <p:cNvPr id="11" name="Rectangle 10"/>
          <p:cNvSpPr/>
          <p:nvPr/>
        </p:nvSpPr>
        <p:spPr bwMode="auto">
          <a:xfrm>
            <a:off x="3468306" y="1352327"/>
            <a:ext cx="1004145" cy="94656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4549109" y="1352327"/>
            <a:ext cx="1004145" cy="94656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3468307" y="2357451"/>
            <a:ext cx="2084948" cy="85466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35825" tIns="71649" rIns="35825" bIns="30107" numCol="1" spcCol="0" rtlCol="0" fromWordArt="0" anchor="b" anchorCtr="0" forceAA="0" compatLnSpc="1">
            <a:prstTxWarp prst="textNoShape">
              <a:avLst/>
            </a:prstTxWarp>
            <a:noAutofit/>
          </a:bodyPr>
          <a:lstStyle/>
          <a:p>
            <a:pPr algn="ctr" defTabSz="434386" fontAlgn="base">
              <a:spcBef>
                <a:spcPct val="0"/>
              </a:spcBef>
              <a:spcAft>
                <a:spcPct val="0"/>
              </a:spcAft>
              <a:defRPr/>
            </a:pPr>
            <a:r>
              <a:rPr lang="en-US" sz="1176"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4122070" y="2296513"/>
            <a:ext cx="823706" cy="823706"/>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3719876" y="1355856"/>
            <a:ext cx="786726" cy="786726"/>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669634" y="1352327"/>
            <a:ext cx="786726" cy="786726"/>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25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5328677" y="2064171"/>
            <a:ext cx="1992081" cy="1249017"/>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8" cy="517198"/>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448478" y="2252177"/>
              <a:ext cx="246372" cy="384821"/>
            </a:xfrm>
            <a:prstGeom prst="rect">
              <a:avLst/>
            </a:prstGeom>
          </p:spPr>
          <p:txBody>
            <a:bodyPr wrap="none">
              <a:spAutoFit/>
            </a:bodyPr>
            <a:lstStyle/>
            <a:p>
              <a:pPr algn="r" defTabSz="914240"/>
              <a:endParaRPr lang="zh-CN" altLang="en-US" sz="1275"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5326138" y="3339811"/>
            <a:ext cx="1994621" cy="1249775"/>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9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altLang="zh-CN" sz="1050" spc="-71" dirty="0">
                  <a:solidFill>
                    <a:srgbClr val="FFFFFF">
                      <a:alpha val="99000"/>
                    </a:srgbClr>
                  </a:solidFill>
                  <a:ea typeface="Segoe UI" pitchFamily="34" charset="0"/>
                  <a:cs typeface="Segoe UI" pitchFamily="34" charset="0"/>
                </a:rPr>
                <a:t>1980 </a:t>
              </a:r>
              <a:r>
                <a:rPr lang="en-US" sz="1050" spc="-71" dirty="0">
                  <a:solidFill>
                    <a:srgbClr val="FFFFFF">
                      <a:alpha val="99000"/>
                    </a:srgbClr>
                  </a:solidFill>
                  <a:ea typeface="Segoe UI" pitchFamily="34" charset="0"/>
                  <a:cs typeface="Segoe UI" pitchFamily="34" charset="0"/>
                </a:rPr>
                <a:t>10 MIPS/$ </a:t>
              </a:r>
            </a:p>
            <a:p>
              <a:pPr algn="r" defTabSz="428518">
                <a:lnSpc>
                  <a:spcPct val="80000"/>
                </a:lnSpc>
                <a:spcBef>
                  <a:spcPct val="20000"/>
                </a:spcBef>
                <a:buClr>
                  <a:srgbClr val="0071BC"/>
                </a:buClr>
                <a:buSzPct val="90000"/>
              </a:pPr>
              <a:r>
                <a:rPr lang="en-US" altLang="zh-CN" sz="1050" spc="-71" dirty="0">
                  <a:solidFill>
                    <a:srgbClr val="FFFFFF">
                      <a:alpha val="99000"/>
                    </a:srgbClr>
                  </a:solidFill>
                  <a:ea typeface="Segoe UI" pitchFamily="34" charset="0"/>
                  <a:cs typeface="Segoe UI" pitchFamily="34" charset="0"/>
                </a:rPr>
                <a:t>2005</a:t>
              </a:r>
              <a:r>
                <a:rPr lang="zh-CN" altLang="en-US" sz="1050" spc="-71" dirty="0">
                  <a:solidFill>
                    <a:srgbClr val="FFFFFF">
                      <a:alpha val="99000"/>
                    </a:srgbClr>
                  </a:solidFill>
                  <a:ea typeface="Segoe UI" pitchFamily="34" charset="0"/>
                  <a:cs typeface="Segoe UI" pitchFamily="34" charset="0"/>
                </a:rPr>
                <a:t> </a:t>
              </a:r>
              <a:r>
                <a:rPr lang="en-US" sz="1050" spc="-71"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2"/>
              <a:ext cx="1850167" cy="384821"/>
            </a:xfrm>
            <a:prstGeom prst="rect">
              <a:avLst/>
            </a:prstGeom>
          </p:spPr>
          <p:txBody>
            <a:bodyPr wrap="square">
              <a:spAutoFit/>
            </a:bodyPr>
            <a:lstStyle/>
            <a:p>
              <a:pPr defTabSz="914240"/>
              <a:endParaRPr lang="zh-CN" altLang="en-US" sz="1275"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306572" y="2061743"/>
            <a:ext cx="1975412" cy="1249017"/>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spc="-113"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8"/>
              <a:ext cx="1803386" cy="387899"/>
            </a:xfrm>
            <a:prstGeom prst="rect">
              <a:avLst/>
            </a:prstGeom>
            <a:noFill/>
          </p:spPr>
          <p:txBody>
            <a:bodyPr wrap="square" lIns="0" tIns="0" rIns="0" bIns="0" rtlCol="0">
              <a:spAutoFit/>
            </a:bodyPr>
            <a:lstStyle/>
            <a:p>
              <a:pPr algn="r" defTabSz="428518">
                <a:lnSpc>
                  <a:spcPct val="9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&gt;5.5 billion (70+% </a:t>
              </a:r>
              <a:r>
                <a:rPr lang="zh-CN" altLang="en-US" sz="1050" spc="-71" dirty="0">
                  <a:solidFill>
                    <a:srgbClr val="FFFFFF">
                      <a:alpha val="99000"/>
                    </a:srgbClr>
                  </a:solidFill>
                  <a:ea typeface="Segoe UI" pitchFamily="34" charset="0"/>
                  <a:cs typeface="Segoe UI" pitchFamily="34" charset="0"/>
                </a:rPr>
                <a:t> </a:t>
              </a:r>
              <a:r>
                <a:rPr lang="en-US" altLang="zh-CN" sz="1050" spc="-71" dirty="0">
                  <a:solidFill>
                    <a:srgbClr val="FFFFFF">
                      <a:alpha val="99000"/>
                    </a:srgbClr>
                  </a:solidFill>
                  <a:ea typeface="Segoe UI" pitchFamily="34" charset="0"/>
                  <a:cs typeface="Segoe UI" pitchFamily="34" charset="0"/>
                </a:rPr>
                <a:t>of global population</a:t>
              </a:r>
              <a:r>
                <a:rPr lang="en-US" sz="1050" spc="-71"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246372" cy="384821"/>
            </a:xfrm>
            <a:prstGeom prst="rect">
              <a:avLst/>
            </a:prstGeom>
          </p:spPr>
          <p:txBody>
            <a:bodyPr wrap="none">
              <a:spAutoFit/>
            </a:bodyPr>
            <a:lstStyle/>
            <a:p>
              <a:pPr defTabSz="914240"/>
              <a:endParaRPr lang="zh-CN" altLang="en-US" sz="1275"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3399" cap="all" spc="-101" dirty="0">
                <a:ea typeface="Segoe UI" pitchFamily="34" charset="0"/>
                <a:cs typeface="Segoe UI" pitchFamily="34" charset="0"/>
              </a:rPr>
              <a:t>KEY TRENDS</a:t>
            </a:r>
            <a:endParaRPr lang="zh-CN" altLang="en-US" sz="3399" dirty="0"/>
          </a:p>
        </p:txBody>
      </p:sp>
      <p:sp>
        <p:nvSpPr>
          <p:cNvPr id="30" name="Down Arrow 19"/>
          <p:cNvSpPr/>
          <p:nvPr/>
        </p:nvSpPr>
        <p:spPr bwMode="auto">
          <a:xfrm rot="10800000" flipV="1">
            <a:off x="6892561" y="2064172"/>
            <a:ext cx="392804" cy="91157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6914510" y="3339813"/>
            <a:ext cx="392804" cy="91157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2886538" y="2406699"/>
            <a:ext cx="392804" cy="90891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3308957" y="2061744"/>
            <a:ext cx="1992081" cy="1253873"/>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10" y="3194169"/>
              <a:ext cx="1603579" cy="3879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&gt;</a:t>
              </a:r>
              <a:r>
                <a:rPr lang="en-US" altLang="zh-CN" sz="1050" spc="-71" dirty="0">
                  <a:solidFill>
                    <a:srgbClr val="FFFFFF">
                      <a:alpha val="99000"/>
                    </a:srgbClr>
                  </a:solidFill>
                  <a:ea typeface="Segoe UI" pitchFamily="34" charset="0"/>
                  <a:cs typeface="Segoe UI" pitchFamily="34" charset="0"/>
                </a:rPr>
                <a:t>2</a:t>
              </a:r>
              <a:r>
                <a:rPr lang="zh-CN" altLang="en-US" sz="1050" spc="-71" dirty="0">
                  <a:solidFill>
                    <a:srgbClr val="FFFFFF">
                      <a:alpha val="99000"/>
                    </a:srgbClr>
                  </a:solidFill>
                  <a:ea typeface="Segoe UI" pitchFamily="34" charset="0"/>
                  <a:cs typeface="Segoe UI" pitchFamily="34" charset="0"/>
                </a:rPr>
                <a:t> </a:t>
              </a:r>
              <a:r>
                <a:rPr lang="en-US" altLang="zh-CN" sz="1050" spc="-71" dirty="0">
                  <a:solidFill>
                    <a:srgbClr val="FFFFFF">
                      <a:alpha val="99000"/>
                    </a:srgbClr>
                  </a:solidFill>
                  <a:ea typeface="Segoe UI" pitchFamily="34" charset="0"/>
                  <a:cs typeface="Segoe UI" pitchFamily="34" charset="0"/>
                </a:rPr>
                <a:t>Billion</a:t>
              </a:r>
              <a:endParaRPr lang="en-US" sz="1050" spc="-71" dirty="0">
                <a:solidFill>
                  <a:srgbClr val="FFFFFF">
                    <a:alpha val="99000"/>
                  </a:srgbClr>
                </a:solidFill>
                <a:ea typeface="Segoe UI" pitchFamily="34" charset="0"/>
                <a:cs typeface="Segoe UI" pitchFamily="34" charset="0"/>
              </a:endParaRPr>
            </a:p>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246372" cy="384822"/>
            </a:xfrm>
            <a:prstGeom prst="rect">
              <a:avLst/>
            </a:prstGeom>
          </p:spPr>
          <p:txBody>
            <a:bodyPr wrap="none">
              <a:spAutoFit/>
            </a:bodyPr>
            <a:lstStyle/>
            <a:p>
              <a:pPr defTabSz="914240"/>
              <a:endParaRPr lang="zh-CN" altLang="en-US" sz="1275"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260217" y="3337383"/>
            <a:ext cx="2021765" cy="1249775"/>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spc="-113"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400"/>
            </a:xfrm>
            <a:prstGeom prst="rect">
              <a:avLst/>
            </a:prstGeom>
            <a:noFill/>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Web </a:t>
              </a:r>
              <a:r>
                <a:rPr lang="en-US" altLang="zh-CN" sz="1050" spc="-71" dirty="0">
                  <a:solidFill>
                    <a:srgbClr val="FFFFFF">
                      <a:alpha val="99000"/>
                    </a:srgbClr>
                  </a:solidFill>
                  <a:ea typeface="Segoe UI" pitchFamily="34" charset="0"/>
                  <a:cs typeface="Segoe UI" pitchFamily="34" charset="0"/>
                </a:rPr>
                <a:t>traffic</a:t>
              </a:r>
              <a:endParaRPr lang="en-US" sz="1050" spc="-71" dirty="0">
                <a:solidFill>
                  <a:srgbClr val="FFFFFF">
                    <a:alpha val="99000"/>
                  </a:srgbClr>
                </a:solidFill>
                <a:ea typeface="Segoe UI" pitchFamily="34" charset="0"/>
                <a:cs typeface="Segoe UI" pitchFamily="34" charset="0"/>
              </a:endParaRPr>
            </a:p>
            <a:p>
              <a:pPr algn="r" defTabSz="428518">
                <a:lnSpc>
                  <a:spcPct val="80000"/>
                </a:lnSpc>
                <a:spcBef>
                  <a:spcPct val="20000"/>
                </a:spcBef>
                <a:buClr>
                  <a:srgbClr val="0071BC"/>
                </a:buClr>
                <a:buSzPct val="90000"/>
              </a:pPr>
              <a:r>
                <a:rPr lang="en-US" altLang="zh-CN" sz="1050" spc="-71" dirty="0">
                  <a:solidFill>
                    <a:srgbClr val="FFFFFF">
                      <a:alpha val="99000"/>
                    </a:srgbClr>
                  </a:solidFill>
                  <a:ea typeface="Segoe UI" pitchFamily="34" charset="0"/>
                  <a:cs typeface="Segoe UI" pitchFamily="34" charset="0"/>
                </a:rPr>
                <a:t>2010</a:t>
              </a:r>
              <a:r>
                <a:rPr lang="zh-CN" altLang="en-US" sz="1050" spc="-71" dirty="0">
                  <a:solidFill>
                    <a:srgbClr val="FFFFFF">
                      <a:alpha val="99000"/>
                    </a:srgbClr>
                  </a:solidFill>
                  <a:ea typeface="Segoe UI" pitchFamily="34" charset="0"/>
                  <a:cs typeface="Segoe UI" pitchFamily="34" charset="0"/>
                </a:rPr>
                <a:t> </a:t>
              </a:r>
              <a:r>
                <a:rPr lang="en-US" sz="1050" spc="-71" dirty="0">
                  <a:solidFill>
                    <a:srgbClr val="FFFFFF">
                      <a:alpha val="99000"/>
                    </a:srgbClr>
                  </a:solidFill>
                  <a:ea typeface="Segoe UI" pitchFamily="34" charset="0"/>
                  <a:cs typeface="Segoe UI" pitchFamily="34" charset="0"/>
                </a:rPr>
                <a:t>130 Exabyte (10 E18)</a:t>
              </a:r>
            </a:p>
            <a:p>
              <a:pPr algn="r" defTabSz="428518">
                <a:lnSpc>
                  <a:spcPct val="80000"/>
                </a:lnSpc>
                <a:spcBef>
                  <a:spcPct val="20000"/>
                </a:spcBef>
                <a:buClr>
                  <a:srgbClr val="0071BC"/>
                </a:buClr>
                <a:buSzPct val="90000"/>
              </a:pPr>
              <a:r>
                <a:rPr lang="en-US" altLang="zh-CN" sz="1050" spc="-71" dirty="0">
                  <a:solidFill>
                    <a:srgbClr val="FFFFFF">
                      <a:alpha val="99000"/>
                    </a:srgbClr>
                  </a:solidFill>
                  <a:ea typeface="Segoe UI" pitchFamily="34" charset="0"/>
                  <a:cs typeface="Segoe UI" pitchFamily="34" charset="0"/>
                </a:rPr>
                <a:t>2015</a:t>
              </a:r>
              <a:r>
                <a:rPr lang="zh-CN" altLang="en-US" sz="1050" spc="-71" dirty="0">
                  <a:solidFill>
                    <a:srgbClr val="FFFFFF">
                      <a:alpha val="99000"/>
                    </a:srgbClr>
                  </a:solidFill>
                  <a:ea typeface="Segoe UI" pitchFamily="34" charset="0"/>
                  <a:cs typeface="Segoe UI" pitchFamily="34" charset="0"/>
                </a:rPr>
                <a:t> </a:t>
              </a:r>
              <a:r>
                <a:rPr lang="en-US" sz="1050" spc="-71" dirty="0">
                  <a:solidFill>
                    <a:srgbClr val="FFFFFF">
                      <a:alpha val="99000"/>
                    </a:srgbClr>
                  </a:solidFill>
                  <a:ea typeface="Segoe UI" pitchFamily="34" charset="0"/>
                  <a:cs typeface="Segoe UI" pitchFamily="34" charset="0"/>
                </a:rPr>
                <a:t>1.6 </a:t>
              </a:r>
              <a:r>
                <a:rPr lang="en-US" sz="1050" spc="-71" dirty="0" err="1">
                  <a:solidFill>
                    <a:srgbClr val="FFFFFF">
                      <a:alpha val="99000"/>
                    </a:srgbClr>
                  </a:solidFill>
                  <a:ea typeface="Segoe UI" pitchFamily="34" charset="0"/>
                  <a:cs typeface="Segoe UI" pitchFamily="34" charset="0"/>
                </a:rPr>
                <a:t>ZettaByte</a:t>
              </a:r>
              <a:r>
                <a:rPr lang="en-US" sz="1050" spc="-71"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84821"/>
            </a:xfrm>
            <a:prstGeom prst="rect">
              <a:avLst/>
            </a:prstGeom>
          </p:spPr>
          <p:txBody>
            <a:bodyPr wrap="square">
              <a:spAutoFit/>
            </a:bodyPr>
            <a:lstStyle/>
            <a:p>
              <a:pPr defTabSz="914240"/>
              <a:endParaRPr lang="zh-CN" altLang="en-US" sz="1275"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4877677" y="2413421"/>
            <a:ext cx="392804" cy="902197"/>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2879976" y="3675110"/>
            <a:ext cx="392804" cy="90891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3304488" y="3337383"/>
            <a:ext cx="1996552" cy="1249775"/>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80000"/>
                </a:lnSpc>
                <a:spcBef>
                  <a:spcPct val="0"/>
                </a:spcBef>
                <a:spcAft>
                  <a:spcPct val="0"/>
                </a:spcAft>
              </a:pPr>
              <a:r>
                <a:rPr lang="en-US" altLang="zh-CN" sz="15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900"/>
            </a:xfrm>
            <a:prstGeom prst="rect">
              <a:avLst/>
            </a:prstGeom>
            <a:noFill/>
            <a:ln>
              <a:noFill/>
            </a:ln>
          </p:spPr>
          <p:txBody>
            <a:bodyPr wrap="square" lIns="0" tIns="0" rIns="0" bIns="0" rtlCol="0">
              <a:spAutoFit/>
            </a:bodyPr>
            <a:lstStyle/>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&gt;10 Billion</a:t>
              </a:r>
            </a:p>
            <a:p>
              <a:pPr algn="r" defTabSz="428518">
                <a:lnSpc>
                  <a:spcPct val="80000"/>
                </a:lnSpc>
                <a:spcBef>
                  <a:spcPct val="20000"/>
                </a:spcBef>
                <a:buClr>
                  <a:srgbClr val="0071BC"/>
                </a:buClr>
                <a:buSzPct val="90000"/>
              </a:pPr>
              <a:r>
                <a:rPr lang="en-US" sz="1050" spc="-71"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246372" cy="384821"/>
            </a:xfrm>
            <a:prstGeom prst="rect">
              <a:avLst/>
            </a:prstGeom>
            <a:noFill/>
            <a:ln>
              <a:noFill/>
            </a:ln>
          </p:spPr>
          <p:txBody>
            <a:bodyPr wrap="none">
              <a:spAutoFit/>
            </a:bodyPr>
            <a:lstStyle/>
            <a:p>
              <a:pPr defTabSz="914240"/>
              <a:endParaRPr lang="zh-CN" altLang="en-US" sz="1275"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4877677" y="3684367"/>
            <a:ext cx="392804" cy="90891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algn="ctr" defTabSz="428377" fontAlgn="base">
              <a:spcBef>
                <a:spcPct val="0"/>
              </a:spcBef>
              <a:spcAft>
                <a:spcPct val="0"/>
              </a:spcAft>
            </a:pPr>
            <a:endParaRPr lang="en-US" sz="600" spc="-33"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44259" y="1790392"/>
            <a:ext cx="4204238" cy="2948133"/>
            <a:chOff x="2272947" y="1995492"/>
            <a:chExt cx="5607111" cy="3508407"/>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algn="ctr" defTabSz="612138">
                <a:defRPr/>
              </a:pPr>
              <a:r>
                <a:rPr lang="en-US" altLang="zh-CN" sz="1949" kern="0" dirty="0">
                  <a:solidFill>
                    <a:prstClr val="white"/>
                  </a:solidFill>
                  <a:latin typeface="Segoe UI Light" pitchFamily="34" charset="0"/>
                  <a:cs typeface="Arial"/>
                </a:rPr>
                <a:t>Internet </a:t>
              </a:r>
              <a:r>
                <a:rPr lang="en-US" altLang="zh-CN" sz="1949" kern="0" dirty="0">
                  <a:solidFill>
                    <a:prstClr val="white"/>
                  </a:solidFill>
                  <a:latin typeface="Segoe UI Light" pitchFamily="34" charset="0"/>
                  <a:cs typeface="Arial"/>
                </a:rPr>
                <a:t>of things</a:t>
              </a:r>
            </a:p>
          </p:txBody>
        </p:sp>
        <p:sp>
          <p:nvSpPr>
            <p:cNvPr id="34" name="TextBox 33"/>
            <p:cNvSpPr txBox="1"/>
            <p:nvPr/>
          </p:nvSpPr>
          <p:spPr>
            <a:xfrm>
              <a:off x="6331549" y="2696809"/>
              <a:ext cx="1157111" cy="466991"/>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Audio / Video</a:t>
              </a:r>
            </a:p>
          </p:txBody>
        </p:sp>
        <p:sp>
          <p:nvSpPr>
            <p:cNvPr id="35" name="TextBox 34"/>
            <p:cNvSpPr txBox="1"/>
            <p:nvPr/>
          </p:nvSpPr>
          <p:spPr>
            <a:xfrm>
              <a:off x="6490950" y="3090092"/>
              <a:ext cx="838313" cy="466991"/>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Log Files</a:t>
              </a:r>
            </a:p>
          </p:txBody>
        </p:sp>
        <p:sp>
          <p:nvSpPr>
            <p:cNvPr id="36" name="TextBox 35"/>
            <p:cNvSpPr txBox="1"/>
            <p:nvPr/>
          </p:nvSpPr>
          <p:spPr>
            <a:xfrm>
              <a:off x="6260771" y="5215463"/>
              <a:ext cx="1298669" cy="28843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Text/Image</a:t>
              </a:r>
            </a:p>
          </p:txBody>
        </p:sp>
        <p:sp>
          <p:nvSpPr>
            <p:cNvPr id="37" name="TextBox 36"/>
            <p:cNvSpPr txBox="1"/>
            <p:nvPr/>
          </p:nvSpPr>
          <p:spPr>
            <a:xfrm>
              <a:off x="2340337" y="2319086"/>
              <a:ext cx="1328719" cy="466991"/>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Social Sentiment</a:t>
              </a:r>
            </a:p>
          </p:txBody>
        </p:sp>
        <p:sp>
          <p:nvSpPr>
            <p:cNvPr id="38" name="TextBox 37"/>
            <p:cNvSpPr txBox="1"/>
            <p:nvPr/>
          </p:nvSpPr>
          <p:spPr>
            <a:xfrm>
              <a:off x="6147705" y="3930438"/>
              <a:ext cx="1524798" cy="466991"/>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Data Market Feeds</a:t>
              </a:r>
            </a:p>
          </p:txBody>
        </p:sp>
        <p:sp>
          <p:nvSpPr>
            <p:cNvPr id="39" name="TextBox 38"/>
            <p:cNvSpPr txBox="1"/>
            <p:nvPr/>
          </p:nvSpPr>
          <p:spPr>
            <a:xfrm>
              <a:off x="6236004" y="4362485"/>
              <a:ext cx="1348200" cy="28843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eGov Feeds</a:t>
              </a:r>
            </a:p>
          </p:txBody>
        </p:sp>
        <p:sp>
          <p:nvSpPr>
            <p:cNvPr id="40" name="TextBox 39"/>
            <p:cNvSpPr txBox="1"/>
            <p:nvPr/>
          </p:nvSpPr>
          <p:spPr>
            <a:xfrm>
              <a:off x="6489987" y="4783416"/>
              <a:ext cx="840238" cy="288436"/>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Weather </a:t>
              </a:r>
            </a:p>
          </p:txBody>
        </p:sp>
        <p:sp>
          <p:nvSpPr>
            <p:cNvPr id="41" name="TextBox 40"/>
            <p:cNvSpPr txBox="1"/>
            <p:nvPr/>
          </p:nvSpPr>
          <p:spPr>
            <a:xfrm>
              <a:off x="6339317" y="2384319"/>
              <a:ext cx="1141577" cy="288436"/>
            </a:xfrm>
            <a:prstGeom prst="rect">
              <a:avLst/>
            </a:prstGeom>
            <a:noFill/>
            <a:ln>
              <a:noFill/>
            </a:ln>
            <a:effectLst/>
          </p:spPr>
          <p:txBody>
            <a:bodyPr wrap="square" rtlCol="0">
              <a:spAutoFit/>
            </a:bodyPr>
            <a:lstStyle/>
            <a:p>
              <a:pPr defTabSz="612138">
                <a:defRPr/>
              </a:pPr>
              <a:r>
                <a:rPr lang="en-US" sz="975" kern="0" dirty="0">
                  <a:solidFill>
                    <a:srgbClr val="FFFFFF"/>
                  </a:solidFill>
                  <a:latin typeface="Segoe UI Light" pitchFamily="34" charset="0"/>
                  <a:cs typeface="Arial"/>
                </a:rPr>
                <a:t>Wikis / Blogs</a:t>
              </a:r>
            </a:p>
          </p:txBody>
        </p:sp>
        <p:sp>
          <p:nvSpPr>
            <p:cNvPr id="42" name="TextBox 41"/>
            <p:cNvSpPr txBox="1"/>
            <p:nvPr/>
          </p:nvSpPr>
          <p:spPr>
            <a:xfrm>
              <a:off x="2320998" y="2631576"/>
              <a:ext cx="1065089" cy="466991"/>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Click Stream</a:t>
              </a:r>
            </a:p>
          </p:txBody>
        </p:sp>
        <p:sp>
          <p:nvSpPr>
            <p:cNvPr id="43" name="TextBox 42"/>
            <p:cNvSpPr txBox="1"/>
            <p:nvPr/>
          </p:nvSpPr>
          <p:spPr>
            <a:xfrm>
              <a:off x="4108144" y="2433288"/>
              <a:ext cx="1876711" cy="466991"/>
            </a:xfrm>
            <a:prstGeom prst="rect">
              <a:avLst/>
            </a:prstGeom>
            <a:noFill/>
            <a:ln>
              <a:noFill/>
            </a:ln>
          </p:spPr>
          <p:txBody>
            <a:bodyPr wrap="square" rtlCol="0">
              <a:spAutoFit/>
            </a:bodyPr>
            <a:lstStyle/>
            <a:p>
              <a:pPr defTabSz="612138">
                <a:defRPr/>
              </a:pPr>
              <a:r>
                <a:rPr lang="en-US" sz="975" kern="0" dirty="0">
                  <a:solidFill>
                    <a:srgbClr val="FFFFFF"/>
                  </a:solidFill>
                  <a:latin typeface="Segoe UI Light" pitchFamily="34" charset="0"/>
                  <a:cs typeface="Arial"/>
                </a:rPr>
                <a:t>Sensors / RFID / Devices</a:t>
              </a:r>
            </a:p>
          </p:txBody>
        </p:sp>
        <p:sp>
          <p:nvSpPr>
            <p:cNvPr id="44" name="TextBox 43"/>
            <p:cNvSpPr txBox="1"/>
            <p:nvPr/>
          </p:nvSpPr>
          <p:spPr>
            <a:xfrm>
              <a:off x="5940153" y="3525653"/>
              <a:ext cx="1939905" cy="274700"/>
            </a:xfrm>
            <a:prstGeom prst="rect">
              <a:avLst/>
            </a:prstGeom>
            <a:noFill/>
            <a:ln>
              <a:noFill/>
            </a:ln>
          </p:spPr>
          <p:txBody>
            <a:bodyPr wrap="square" rtlCol="0">
              <a:spAutoFit/>
            </a:bodyPr>
            <a:lstStyle/>
            <a:p>
              <a:pPr defTabSz="612138">
                <a:defRPr/>
              </a:pPr>
              <a:r>
                <a:rPr lang="en-US" sz="9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2844258" y="2763546"/>
            <a:ext cx="2811017" cy="2037985"/>
            <a:chOff x="2272946" y="2870427"/>
            <a:chExt cx="3748998" cy="2718022"/>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1949" kern="0" dirty="0">
                  <a:solidFill>
                    <a:prstClr val="white"/>
                  </a:solidFill>
                  <a:latin typeface="Segoe UI Light" pitchFamily="34" charset="0"/>
                  <a:cs typeface="Arial"/>
                </a:rPr>
                <a:t>             WEB 2.0</a:t>
              </a:r>
            </a:p>
          </p:txBody>
        </p:sp>
        <p:sp>
          <p:nvSpPr>
            <p:cNvPr id="22" name="TextBox 21"/>
            <p:cNvSpPr txBox="1"/>
            <p:nvPr/>
          </p:nvSpPr>
          <p:spPr>
            <a:xfrm>
              <a:off x="2428787" y="3054763"/>
              <a:ext cx="76200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eCommerce</a:t>
              </a:r>
            </a:p>
          </p:txBody>
        </p:sp>
        <p:sp>
          <p:nvSpPr>
            <p:cNvPr id="26" name="TextBox 25"/>
            <p:cNvSpPr txBox="1"/>
            <p:nvPr/>
          </p:nvSpPr>
          <p:spPr>
            <a:xfrm>
              <a:off x="4545791" y="3802617"/>
              <a:ext cx="1391659"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Digital Marketing</a:t>
              </a:r>
            </a:p>
          </p:txBody>
        </p:sp>
        <p:sp>
          <p:nvSpPr>
            <p:cNvPr id="27" name="TextBox 26"/>
            <p:cNvSpPr txBox="1"/>
            <p:nvPr/>
          </p:nvSpPr>
          <p:spPr>
            <a:xfrm>
              <a:off x="4461302" y="4223443"/>
              <a:ext cx="1560642" cy="323250"/>
            </a:xfrm>
            <a:prstGeom prst="rect">
              <a:avLst/>
            </a:prstGeom>
            <a:noFill/>
          </p:spPr>
          <p:txBody>
            <a:bodyPr wrap="square" rtlCol="0">
              <a:spAutoFit/>
            </a:bodyPr>
            <a:lstStyle/>
            <a:p>
              <a:pPr defTabSz="612138">
                <a:defRPr/>
              </a:pPr>
              <a:r>
                <a:rPr lang="en-US" sz="975" kern="0" dirty="0">
                  <a:solidFill>
                    <a:srgbClr val="FFFFFF"/>
                  </a:solidFill>
                  <a:cs typeface="Arial"/>
                </a:rPr>
                <a:t> </a:t>
              </a:r>
              <a:r>
                <a:rPr lang="en-US" sz="975" kern="0" dirty="0">
                  <a:solidFill>
                    <a:srgbClr val="FFFFFF"/>
                  </a:solidFill>
                  <a:latin typeface="Segoe UI Light" pitchFamily="34" charset="0"/>
                  <a:cs typeface="Arial"/>
                </a:rPr>
                <a:t>Search Marketing</a:t>
              </a:r>
            </a:p>
          </p:txBody>
        </p:sp>
        <p:sp>
          <p:nvSpPr>
            <p:cNvPr id="28" name="TextBox 27"/>
            <p:cNvSpPr txBox="1"/>
            <p:nvPr/>
          </p:nvSpPr>
          <p:spPr>
            <a:xfrm>
              <a:off x="4746321" y="4644267"/>
              <a:ext cx="990600" cy="323250"/>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Recommendations</a:t>
              </a:r>
            </a:p>
          </p:txBody>
        </p:sp>
      </p:grpSp>
      <p:grpSp>
        <p:nvGrpSpPr>
          <p:cNvPr id="19" name="组合 18"/>
          <p:cNvGrpSpPr/>
          <p:nvPr/>
        </p:nvGrpSpPr>
        <p:grpSpPr>
          <a:xfrm>
            <a:off x="2844257" y="3423259"/>
            <a:ext cx="1562634" cy="1374963"/>
            <a:chOff x="2272945" y="3750273"/>
            <a:chExt cx="2084055" cy="1833761"/>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612138">
                <a:defRPr/>
              </a:pPr>
              <a:r>
                <a:rPr lang="en-US" altLang="zh-CN" sz="164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Sales Pipeline</a:t>
              </a:r>
            </a:p>
          </p:txBody>
        </p:sp>
        <p:sp>
          <p:nvSpPr>
            <p:cNvPr id="21" name="TextBox 20"/>
            <p:cNvSpPr txBox="1"/>
            <p:nvPr/>
          </p:nvSpPr>
          <p:spPr>
            <a:xfrm>
              <a:off x="2336670" y="4253114"/>
              <a:ext cx="879911"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Payroll</a:t>
              </a:r>
            </a:p>
          </p:txBody>
        </p:sp>
        <p:sp>
          <p:nvSpPr>
            <p:cNvPr id="31" name="TextBox 30"/>
            <p:cNvSpPr txBox="1"/>
            <p:nvPr/>
          </p:nvSpPr>
          <p:spPr>
            <a:xfrm>
              <a:off x="2333398" y="5060678"/>
              <a:ext cx="886452"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323249"/>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523356"/>
            </a:xfrm>
            <a:prstGeom prst="rect">
              <a:avLst/>
            </a:prstGeom>
            <a:noFill/>
          </p:spPr>
          <p:txBody>
            <a:bodyPr wrap="square" rtlCol="0">
              <a:spAutoFit/>
            </a:bodyPr>
            <a:lstStyle/>
            <a:p>
              <a:pPr defTabSz="612138">
                <a:defRPr/>
              </a:pPr>
              <a:r>
                <a:rPr lang="en-US" sz="975" kern="0" dirty="0">
                  <a:solidFill>
                    <a:srgbClr val="FFFFFF"/>
                  </a:solidFill>
                  <a:latin typeface="Segoe UI Light" pitchFamily="34" charset="0"/>
                  <a:cs typeface="Arial"/>
                </a:rPr>
                <a:t>Deal Tracking</a:t>
              </a:r>
            </a:p>
          </p:txBody>
        </p:sp>
      </p:grpSp>
      <p:grpSp>
        <p:nvGrpSpPr>
          <p:cNvPr id="48" name="组合 47"/>
          <p:cNvGrpSpPr/>
          <p:nvPr/>
        </p:nvGrpSpPr>
        <p:grpSpPr>
          <a:xfrm>
            <a:off x="1494462" y="1616069"/>
            <a:ext cx="6802993" cy="3549224"/>
            <a:chOff x="485474" y="1395134"/>
            <a:chExt cx="9073020" cy="4733532"/>
          </a:xfrm>
        </p:grpSpPr>
        <p:grpSp>
          <p:nvGrpSpPr>
            <p:cNvPr id="8" name="组合 7"/>
            <p:cNvGrpSpPr/>
            <p:nvPr/>
          </p:nvGrpSpPr>
          <p:grpSpPr>
            <a:xfrm>
              <a:off x="485474" y="2421467"/>
              <a:ext cx="1037306" cy="3109054"/>
              <a:chOff x="485474" y="2421467"/>
              <a:chExt cx="1037306" cy="3109054"/>
            </a:xfrm>
          </p:grpSpPr>
          <p:sp>
            <p:nvSpPr>
              <p:cNvPr id="9" name="TextBox 8"/>
              <p:cNvSpPr txBox="1"/>
              <p:nvPr/>
            </p:nvSpPr>
            <p:spPr>
              <a:xfrm>
                <a:off x="485474" y="4161925"/>
                <a:ext cx="1022343"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Terabytes</a:t>
                </a:r>
              </a:p>
              <a:p>
                <a:pPr defTabSz="612138">
                  <a:defRPr/>
                </a:pPr>
                <a:r>
                  <a:rPr lang="en-US" sz="1125"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1037306"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Gigabytes</a:t>
                </a:r>
              </a:p>
              <a:p>
                <a:pPr defTabSz="612138">
                  <a:defRPr/>
                </a:pPr>
                <a:r>
                  <a:rPr lang="en-US" sz="1125"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941101" cy="584928"/>
              </a:xfrm>
              <a:prstGeom prst="rect">
                <a:avLst/>
              </a:prstGeom>
              <a:noFill/>
              <a:ln>
                <a:noFill/>
              </a:ln>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Exabytes</a:t>
                </a:r>
              </a:p>
              <a:p>
                <a:pPr defTabSz="612138">
                  <a:defRPr/>
                </a:pPr>
                <a:r>
                  <a:rPr lang="en-US" sz="1125"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8"/>
                <a:ext cx="1022342" cy="584928"/>
              </a:xfrm>
              <a:prstGeom prst="rect">
                <a:avLst/>
              </a:prstGeom>
              <a:noFill/>
            </p:spPr>
            <p:txBody>
              <a:bodyPr wrap="none" rtlCol="0">
                <a:spAutoFit/>
              </a:bodyPr>
              <a:lstStyle/>
              <a:p>
                <a:pPr defTabSz="612138">
                  <a:defRPr/>
                </a:pPr>
                <a:r>
                  <a:rPr lang="en-US" sz="1125" kern="0" dirty="0">
                    <a:solidFill>
                      <a:prstClr val="black">
                        <a:lumMod val="65000"/>
                        <a:lumOff val="35000"/>
                      </a:prstClr>
                    </a:solidFill>
                    <a:latin typeface="Segoe UI Light" pitchFamily="34" charset="0"/>
                    <a:cs typeface="Arial"/>
                  </a:rPr>
                  <a:t>Petabytes</a:t>
                </a:r>
              </a:p>
              <a:p>
                <a:pPr defTabSz="612138">
                  <a:defRPr/>
                </a:pPr>
                <a:r>
                  <a:rPr lang="en-US" sz="1125"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78915" y="1395134"/>
              <a:ext cx="8179579" cy="4733532"/>
              <a:chOff x="1378915" y="1395134"/>
              <a:chExt cx="8179579"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97942" tIns="48971" rIns="97942" bIns="48971" rtlCol="0" anchor="ctr" anchorCtr="0">
                  <a:noAutofit/>
                </a:bodyPr>
                <a:lstStyle/>
                <a:p>
                  <a:pPr defTabSz="306070">
                    <a:spcBef>
                      <a:spcPct val="20000"/>
                    </a:spcBef>
                  </a:pPr>
                  <a:r>
                    <a:rPr lang="en-US" sz="1350" dirty="0">
                      <a:solidFill>
                        <a:prstClr val="white"/>
                      </a:solidFill>
                      <a:latin typeface="Segoe UI Light" pitchFamily="34" charset="0"/>
                      <a:cs typeface="Arial Bold"/>
                    </a:rPr>
                    <a:t>      </a:t>
                  </a:r>
                  <a:r>
                    <a:rPr lang="en-US" sz="1350"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78915" y="1395134"/>
                <a:ext cx="816533" cy="4733532"/>
                <a:chOff x="1378915" y="1395134"/>
                <a:chExt cx="816533"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97942" tIns="48971" rIns="97942" bIns="48971" rtlCol="0" anchor="ctr" anchorCtr="0">
                  <a:noAutofit/>
                </a:bodyPr>
                <a:lstStyle/>
                <a:p>
                  <a:pPr defTabSz="306070">
                    <a:spcBef>
                      <a:spcPct val="20000"/>
                    </a:spcBef>
                  </a:pPr>
                  <a:r>
                    <a:rPr lang="en-US" sz="1350" b="1" dirty="0">
                      <a:solidFill>
                        <a:schemeClr val="bg1"/>
                      </a:solidFill>
                      <a:latin typeface="Segoe UI Light" pitchFamily="34" charset="0"/>
                      <a:cs typeface="Arial Bold"/>
                    </a:rPr>
                    <a:t>Volume</a:t>
                  </a:r>
                </a:p>
              </p:txBody>
            </p:sp>
            <p:sp>
              <p:nvSpPr>
                <p:cNvPr id="5" name="矩形 4"/>
                <p:cNvSpPr/>
                <p:nvPr/>
              </p:nvSpPr>
              <p:spPr>
                <a:xfrm rot="16200000">
                  <a:off x="1455836" y="4068813"/>
                  <a:ext cx="246372" cy="400214"/>
                </a:xfrm>
                <a:prstGeom prst="rect">
                  <a:avLst/>
                </a:prstGeom>
              </p:spPr>
              <p:txBody>
                <a:bodyPr wrap="none">
                  <a:spAutoFit/>
                </a:bodyPr>
                <a:lstStyle/>
                <a:p>
                  <a:endParaRPr lang="zh-CN" altLang="en-US" sz="135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2412293" y="5647120"/>
            <a:ext cx="647934" cy="369332"/>
          </a:xfrm>
          <a:prstGeom prst="rect">
            <a:avLst/>
          </a:prstGeom>
          <a:noFill/>
        </p:spPr>
        <p:txBody>
          <a:bodyPr wrap="none" rtlCol="0">
            <a:spAutoFit/>
          </a:bodyPr>
          <a:lstStyle/>
          <a:p>
            <a:pPr algn="r"/>
            <a:r>
              <a:rPr lang="en-US" altLang="zh-CN" sz="900" dirty="0"/>
              <a:t>1980</a:t>
            </a:r>
          </a:p>
          <a:p>
            <a:pPr algn="r"/>
            <a:r>
              <a:rPr lang="en-US" altLang="zh-CN" sz="900" dirty="0">
                <a:solidFill>
                  <a:schemeClr val="accent5">
                    <a:lumMod val="50000"/>
                  </a:schemeClr>
                </a:solidFill>
              </a:rPr>
              <a:t>190,000$</a:t>
            </a:r>
            <a:endParaRPr lang="en-US" sz="900" dirty="0">
              <a:solidFill>
                <a:schemeClr val="accent5">
                  <a:lumMod val="50000"/>
                </a:schemeClr>
              </a:solidFill>
            </a:endParaRPr>
          </a:p>
        </p:txBody>
      </p:sp>
      <p:sp>
        <p:nvSpPr>
          <p:cNvPr id="50" name="TextBox 49"/>
          <p:cNvSpPr txBox="1"/>
          <p:nvPr/>
        </p:nvSpPr>
        <p:spPr>
          <a:xfrm>
            <a:off x="6541256" y="5643332"/>
            <a:ext cx="460382" cy="369332"/>
          </a:xfrm>
          <a:prstGeom prst="rect">
            <a:avLst/>
          </a:prstGeom>
          <a:noFill/>
        </p:spPr>
        <p:txBody>
          <a:bodyPr wrap="none" rtlCol="0">
            <a:spAutoFit/>
          </a:bodyPr>
          <a:lstStyle/>
          <a:p>
            <a:pPr algn="r"/>
            <a:r>
              <a:rPr lang="en-US" altLang="zh-CN" sz="900" dirty="0"/>
              <a:t>2010</a:t>
            </a:r>
          </a:p>
          <a:p>
            <a:pPr algn="r"/>
            <a:r>
              <a:rPr lang="en-US" altLang="zh-CN" sz="900" dirty="0">
                <a:solidFill>
                  <a:schemeClr val="accent5">
                    <a:lumMod val="50000"/>
                  </a:schemeClr>
                </a:solidFill>
              </a:rPr>
              <a:t>0.07$</a:t>
            </a:r>
            <a:endParaRPr lang="en-US" sz="900" dirty="0">
              <a:solidFill>
                <a:schemeClr val="accent5">
                  <a:lumMod val="50000"/>
                </a:schemeClr>
              </a:solidFill>
            </a:endParaRPr>
          </a:p>
        </p:txBody>
      </p:sp>
      <p:sp>
        <p:nvSpPr>
          <p:cNvPr id="51" name="TextBox 50"/>
          <p:cNvSpPr txBox="1"/>
          <p:nvPr/>
        </p:nvSpPr>
        <p:spPr>
          <a:xfrm>
            <a:off x="3779142" y="5638839"/>
            <a:ext cx="522900" cy="369332"/>
          </a:xfrm>
          <a:prstGeom prst="rect">
            <a:avLst/>
          </a:prstGeom>
          <a:noFill/>
        </p:spPr>
        <p:txBody>
          <a:bodyPr wrap="none" rtlCol="0">
            <a:spAutoFit/>
          </a:bodyPr>
          <a:lstStyle/>
          <a:p>
            <a:pPr algn="r"/>
            <a:r>
              <a:rPr lang="en-US" altLang="zh-CN" sz="900" dirty="0"/>
              <a:t>1990</a:t>
            </a:r>
          </a:p>
          <a:p>
            <a:pPr algn="r"/>
            <a:r>
              <a:rPr lang="en-US" altLang="zh-CN" sz="900" dirty="0">
                <a:solidFill>
                  <a:schemeClr val="accent5">
                    <a:lumMod val="50000"/>
                  </a:schemeClr>
                </a:solidFill>
              </a:rPr>
              <a:t>9,000$</a:t>
            </a:r>
            <a:endParaRPr lang="en-US" sz="900" dirty="0">
              <a:solidFill>
                <a:schemeClr val="accent5">
                  <a:lumMod val="50000"/>
                </a:schemeClr>
              </a:solidFill>
            </a:endParaRPr>
          </a:p>
        </p:txBody>
      </p:sp>
      <p:sp>
        <p:nvSpPr>
          <p:cNvPr id="52" name="TextBox 51"/>
          <p:cNvSpPr txBox="1"/>
          <p:nvPr/>
        </p:nvSpPr>
        <p:spPr>
          <a:xfrm>
            <a:off x="5271098" y="5642671"/>
            <a:ext cx="434734" cy="369332"/>
          </a:xfrm>
          <a:prstGeom prst="rect">
            <a:avLst/>
          </a:prstGeom>
          <a:noFill/>
        </p:spPr>
        <p:txBody>
          <a:bodyPr wrap="none" rtlCol="0">
            <a:spAutoFit/>
          </a:bodyPr>
          <a:lstStyle/>
          <a:p>
            <a:pPr algn="r"/>
            <a:r>
              <a:rPr lang="en-US" altLang="zh-CN" sz="900" dirty="0"/>
              <a:t>2000</a:t>
            </a:r>
          </a:p>
          <a:p>
            <a:pPr algn="r"/>
            <a:r>
              <a:rPr lang="en-US" altLang="zh-CN" sz="900" dirty="0">
                <a:solidFill>
                  <a:schemeClr val="accent5">
                    <a:lumMod val="50000"/>
                  </a:schemeClr>
                </a:solidFill>
              </a:rPr>
              <a:t>15$</a:t>
            </a:r>
            <a:endParaRPr lang="en-US" sz="900" dirty="0">
              <a:solidFill>
                <a:schemeClr val="accent5">
                  <a:lumMod val="50000"/>
                </a:schemeClr>
              </a:solidFill>
            </a:endParaRPr>
          </a:p>
        </p:txBody>
      </p:sp>
      <p:sp>
        <p:nvSpPr>
          <p:cNvPr id="53" name="TextBox 52"/>
          <p:cNvSpPr txBox="1"/>
          <p:nvPr/>
        </p:nvSpPr>
        <p:spPr>
          <a:xfrm>
            <a:off x="1153585" y="4976675"/>
            <a:ext cx="917239" cy="253916"/>
          </a:xfrm>
          <a:prstGeom prst="rect">
            <a:avLst/>
          </a:prstGeom>
          <a:noFill/>
        </p:spPr>
        <p:txBody>
          <a:bodyPr wrap="none" rtlCol="0">
            <a:spAutoFit/>
          </a:bodyPr>
          <a:lstStyle/>
          <a:p>
            <a:r>
              <a:rPr lang="en-US" altLang="zh-CN" sz="1050" b="1" dirty="0"/>
              <a:t>Storage/GB</a:t>
            </a:r>
            <a:endParaRPr lang="en-US" sz="1050" b="1" dirty="0"/>
          </a:p>
        </p:txBody>
      </p:sp>
      <p:sp>
        <p:nvSpPr>
          <p:cNvPr id="63" name="矩形 13"/>
          <p:cNvSpPr/>
          <p:nvPr/>
        </p:nvSpPr>
        <p:spPr>
          <a:xfrm>
            <a:off x="2844257" y="5210955"/>
            <a:ext cx="1562634" cy="430789"/>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algn="ctr" defTabSz="612138">
              <a:defRPr/>
            </a:pPr>
            <a:r>
              <a:rPr lang="en-US" altLang="zh-CN" sz="1500" kern="0" dirty="0">
                <a:solidFill>
                  <a:prstClr val="white"/>
                </a:solidFill>
                <a:latin typeface="Segoe UI Light" pitchFamily="34" charset="0"/>
                <a:cs typeface="Arial"/>
              </a:rPr>
              <a:t>ERP </a:t>
            </a:r>
            <a:r>
              <a:rPr lang="en-US" altLang="zh-CN" sz="1500" kern="0" dirty="0">
                <a:solidFill>
                  <a:prstClr val="white"/>
                </a:solidFill>
                <a:latin typeface="Segoe UI Light" pitchFamily="34" charset="0"/>
                <a:cs typeface="Arial"/>
              </a:rPr>
              <a:t>/ CRM</a:t>
            </a:r>
          </a:p>
        </p:txBody>
      </p:sp>
      <p:sp>
        <p:nvSpPr>
          <p:cNvPr id="71" name="矩形 14"/>
          <p:cNvSpPr/>
          <p:nvPr/>
        </p:nvSpPr>
        <p:spPr>
          <a:xfrm>
            <a:off x="4402881" y="5210954"/>
            <a:ext cx="1200356" cy="43238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algn="ctr" defTabSz="612138">
              <a:defRPr/>
            </a:pPr>
            <a:r>
              <a:rPr lang="en-US" altLang="zh-CN" sz="1500" kern="0" dirty="0">
                <a:solidFill>
                  <a:prstClr val="white"/>
                </a:solidFill>
                <a:latin typeface="Segoe UI Light" pitchFamily="34" charset="0"/>
                <a:cs typeface="Arial"/>
              </a:rPr>
              <a:t>WEB </a:t>
            </a:r>
            <a:r>
              <a:rPr lang="en-US" altLang="zh-CN" sz="1500" kern="0" dirty="0">
                <a:solidFill>
                  <a:prstClr val="white"/>
                </a:solidFill>
                <a:latin typeface="Segoe UI Light" pitchFamily="34" charset="0"/>
                <a:cs typeface="Arial"/>
              </a:rPr>
              <a:t>2.0</a:t>
            </a:r>
          </a:p>
        </p:txBody>
      </p:sp>
      <p:sp>
        <p:nvSpPr>
          <p:cNvPr id="81" name="矩形 16"/>
          <p:cNvSpPr/>
          <p:nvPr/>
        </p:nvSpPr>
        <p:spPr>
          <a:xfrm>
            <a:off x="5603238" y="5210735"/>
            <a:ext cx="1704355" cy="428102"/>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algn="ctr" defTabSz="612138">
              <a:defRPr/>
            </a:pPr>
            <a:r>
              <a:rPr lang="en-US" altLang="zh-CN" sz="1500" kern="0" dirty="0">
                <a:solidFill>
                  <a:prstClr val="white"/>
                </a:solidFill>
                <a:latin typeface="Segoe UI Light" pitchFamily="34" charset="0"/>
                <a:cs typeface="Segoe UI Light" panose="020B0502040204020203" pitchFamily="34" charset="0"/>
              </a:rPr>
              <a:t>Internet </a:t>
            </a:r>
            <a:r>
              <a:rPr lang="en-US" altLang="zh-CN" sz="1500" kern="0" dirty="0">
                <a:solidFill>
                  <a:prstClr val="white"/>
                </a:solidFill>
                <a:latin typeface="Segoe UI Light" pitchFamily="34" charset="0"/>
                <a:cs typeface="Segoe UI Light" panose="020B0502040204020203" pitchFamily="34" charset="0"/>
              </a:rPr>
              <a:t>of things</a:t>
            </a: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817164" y="2295533"/>
            <a:ext cx="1835726" cy="2560926"/>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509732" fontAlgn="base">
              <a:lnSpc>
                <a:spcPct val="80000"/>
              </a:lnSpc>
              <a:spcBef>
                <a:spcPct val="0"/>
              </a:spcBef>
              <a:spcAft>
                <a:spcPct val="0"/>
              </a:spcAft>
              <a:defRPr/>
            </a:pPr>
            <a:r>
              <a:rPr lang="en-US" altLang="zh-CN" sz="164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46924" y="2997065"/>
            <a:ext cx="662489" cy="1072493"/>
          </a:xfrm>
          <a:prstGeom prst="rect">
            <a:avLst/>
          </a:prstGeom>
          <a:noFill/>
          <a:ln>
            <a:noFill/>
          </a:ln>
          <a:effectLst/>
          <a:extLst/>
        </p:spPr>
      </p:pic>
      <p:sp>
        <p:nvSpPr>
          <p:cNvPr id="5" name="矩形 4"/>
          <p:cNvSpPr/>
          <p:nvPr/>
        </p:nvSpPr>
        <p:spPr>
          <a:xfrm>
            <a:off x="1817164" y="4235616"/>
            <a:ext cx="1835726" cy="620843"/>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ctr" anchorCtr="0" compatLnSpc="1">
            <a:prstTxWarp prst="textNoShape">
              <a:avLst/>
            </a:prstTxWarp>
          </a:bodyPr>
          <a:lstStyle/>
          <a:p>
            <a:pPr defTabSz="428518">
              <a:lnSpc>
                <a:spcPct val="80000"/>
              </a:lnSpc>
              <a:defRPr/>
            </a:pPr>
            <a:r>
              <a:rPr lang="en-US" altLang="zh-CN" sz="1500" kern="0" dirty="0">
                <a:solidFill>
                  <a:schemeClr val="bg1"/>
                </a:solidFill>
              </a:rPr>
              <a:t>49% CEOs and CIOs are planning big data projects</a:t>
            </a:r>
          </a:p>
        </p:txBody>
      </p:sp>
      <p:grpSp>
        <p:nvGrpSpPr>
          <p:cNvPr id="8" name="组合 7"/>
          <p:cNvGrpSpPr/>
          <p:nvPr/>
        </p:nvGrpSpPr>
        <p:grpSpPr>
          <a:xfrm>
            <a:off x="3714415" y="2295169"/>
            <a:ext cx="3611174" cy="1241687"/>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90000"/>
                </a:lnSpc>
                <a:spcBef>
                  <a:spcPct val="0"/>
                </a:spcBef>
                <a:spcAft>
                  <a:spcPct val="0"/>
                </a:spcAft>
                <a:defRPr/>
              </a:pPr>
              <a:r>
                <a:rPr lang="en-US" altLang="zh-CN" sz="15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6"/>
              <a:ext cx="1168910" cy="991317"/>
            </a:xfrm>
            <a:prstGeom prst="rect">
              <a:avLst/>
            </a:prstGeom>
            <a:solidFill>
              <a:srgbClr val="FF8A00"/>
            </a:solidFill>
            <a:ln>
              <a:solidFill>
                <a:srgbClr val="FFA005"/>
              </a:solidFill>
            </a:ln>
          </p:spPr>
          <p:txBody>
            <a:bodyPr wrap="square" rtlCol="0">
              <a:spAutoFit/>
            </a:bodyPr>
            <a:lstStyle/>
            <a:p>
              <a:pPr defTabSz="428518">
                <a:defRPr/>
              </a:pPr>
              <a:r>
                <a:rPr lang="en-US" sz="2099" kern="0" dirty="0">
                  <a:solidFill>
                    <a:srgbClr val="FFFFFF"/>
                  </a:solidFill>
                </a:rPr>
                <a:t>34% </a:t>
              </a:r>
              <a:r>
                <a:rPr lang="en-US" sz="900" kern="0" dirty="0">
                  <a:solidFill>
                    <a:srgbClr val="FFFFFF"/>
                  </a:solidFill>
                </a:rPr>
                <a:t>compound annual growth rate</a:t>
              </a:r>
              <a:r>
                <a:rPr lang="en-US" sz="900" kern="0" baseline="30000" dirty="0">
                  <a:gradFill>
                    <a:gsLst>
                      <a:gs pos="0">
                        <a:srgbClr val="FFFFFF"/>
                      </a:gs>
                      <a:gs pos="100000">
                        <a:srgbClr val="FFFFFF"/>
                      </a:gs>
                    </a:gsLst>
                    <a:lin ang="5400000" scaled="0"/>
                  </a:gradFill>
                </a:rPr>
                <a:t>2</a:t>
              </a:r>
              <a:endParaRPr lang="en-US" sz="900" kern="0" dirty="0">
                <a:solidFill>
                  <a:srgbClr val="FFFFFF"/>
                </a:solidFill>
              </a:endParaRPr>
            </a:p>
          </p:txBody>
        </p:sp>
      </p:grpSp>
      <p:grpSp>
        <p:nvGrpSpPr>
          <p:cNvPr id="15" name="组合 14"/>
          <p:cNvGrpSpPr/>
          <p:nvPr/>
        </p:nvGrpSpPr>
        <p:grpSpPr>
          <a:xfrm>
            <a:off x="3714415" y="3614775"/>
            <a:ext cx="3611174" cy="1241687"/>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rtlCol="0" anchor="t" anchorCtr="0" compatLnSpc="1">
              <a:prstTxWarp prst="textNoShape">
                <a:avLst/>
              </a:prstTxWarp>
            </a:bodyPr>
            <a:lstStyle/>
            <a:p>
              <a:pPr defTabSz="803663" fontAlgn="base">
                <a:lnSpc>
                  <a:spcPct val="90000"/>
                </a:lnSpc>
                <a:spcBef>
                  <a:spcPct val="0"/>
                </a:spcBef>
                <a:spcAft>
                  <a:spcPct val="0"/>
                </a:spcAft>
                <a:defRPr/>
              </a:pPr>
              <a:r>
                <a:rPr lang="en-US" altLang="zh-CN" sz="15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91317"/>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099" dirty="0"/>
                <a:t>39% </a:t>
              </a:r>
              <a:r>
                <a:rPr lang="en-US" sz="900" dirty="0"/>
                <a:t>compound annual growth rate</a:t>
              </a:r>
              <a:r>
                <a:rPr lang="en-US" sz="900" baseline="30000" dirty="0">
                  <a:gradFill>
                    <a:gsLst>
                      <a:gs pos="0">
                        <a:srgbClr val="FFFFFF"/>
                      </a:gs>
                      <a:gs pos="100000">
                        <a:srgbClr val="FFFFFF"/>
                      </a:gs>
                    </a:gsLst>
                    <a:lin ang="5400000" scaled="0"/>
                  </a:gradFill>
                </a:rPr>
                <a:t>2</a:t>
              </a:r>
              <a:endParaRPr lang="en-US" sz="900" dirty="0"/>
            </a:p>
          </p:txBody>
        </p:sp>
      </p:grpSp>
      <p:sp>
        <p:nvSpPr>
          <p:cNvPr id="14" name="矩形 13"/>
          <p:cNvSpPr/>
          <p:nvPr/>
        </p:nvSpPr>
        <p:spPr>
          <a:xfrm>
            <a:off x="1749353" y="4945540"/>
            <a:ext cx="4798991" cy="323165"/>
          </a:xfrm>
          <a:prstGeom prst="rect">
            <a:avLst/>
          </a:prstGeom>
        </p:spPr>
        <p:txBody>
          <a:bodyPr wrap="square">
            <a:spAutoFit/>
          </a:bodyPr>
          <a:lstStyle/>
          <a:p>
            <a:pPr marL="107129" indent="-107129" defTabSz="428518" fontAlgn="base">
              <a:spcBef>
                <a:spcPct val="0"/>
              </a:spcBef>
              <a:spcAft>
                <a:spcPct val="0"/>
              </a:spcAft>
              <a:buFont typeface="+mj-lt"/>
              <a:buAutoNum type="arabicPeriod"/>
            </a:pPr>
            <a:r>
              <a:rPr lang="en-US" altLang="zh-CN" sz="75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75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07129" indent="-107129" fontAlgn="base">
              <a:spcBef>
                <a:spcPct val="0"/>
              </a:spcBef>
              <a:spcAft>
                <a:spcPct val="0"/>
              </a:spcAft>
              <a:buFont typeface="+mj-lt"/>
              <a:buAutoNum type="arabicPeriod"/>
            </a:pPr>
            <a:r>
              <a:rPr lang="en-US" altLang="zh-CN" sz="75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
        <p:nvSpPr>
          <p:cNvPr id="7" name="Title 6"/>
          <p:cNvSpPr>
            <a:spLocks noGrp="1"/>
          </p:cNvSpPr>
          <p:nvPr>
            <p:ph type="title"/>
          </p:nvPr>
        </p:nvSpPr>
        <p:spPr/>
        <p:txBody>
          <a:bodyPr/>
          <a:lstStyle/>
          <a:p>
            <a:r>
              <a:rPr lang="en-US" altLang="zh-CN" b="1" kern="0" dirty="0">
                <a:solidFill>
                  <a:schemeClr val="tx1"/>
                </a:solidFill>
                <a:latin typeface="微软雅黑" pitchFamily="34" charset="-122"/>
                <a:ea typeface="微软雅黑" pitchFamily="34" charset="-122"/>
              </a:rPr>
              <a:t>Big Data, </a:t>
            </a:r>
            <a:r>
              <a:rPr lang="en-US" altLang="zh-CN" b="1" kern="0" dirty="0">
                <a:solidFill>
                  <a:schemeClr val="tx1"/>
                </a:solidFill>
              </a:rPr>
              <a:t>BIG </a:t>
            </a:r>
            <a:r>
              <a:rPr lang="en-US" altLang="zh-CN" b="1" kern="0" dirty="0" smtClean="0">
                <a:solidFill>
                  <a:schemeClr val="tx1"/>
                </a:solidFill>
              </a:rPr>
              <a:t>OPPORTUNITY</a:t>
            </a:r>
            <a:endParaRPr lang="en-US" dirty="0">
              <a:solidFill>
                <a:schemeClr val="tx1"/>
              </a:solidFill>
            </a:endParaRP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14:presetBounceEnd="22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22000">
                                          <p:cBhvr additive="base">
                                            <p:cTn id="1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14:presetBounceEnd="22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22000">
                                          <p:cBhvr additive="base">
                                            <p:cTn id="15"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a:t>
            </a:r>
            <a:r>
              <a:rPr lang="en-US" dirty="0" err="1" smtClean="0"/>
              <a:t>NoSQL</a:t>
            </a:r>
            <a:endParaRPr lang="en-US" dirty="0"/>
          </a:p>
        </p:txBody>
      </p:sp>
      <p:sp>
        <p:nvSpPr>
          <p:cNvPr id="3" name="Text Placeholder 2"/>
          <p:cNvSpPr>
            <a:spLocks noGrp="1"/>
          </p:cNvSpPr>
          <p:nvPr>
            <p:ph type="body" sz="quarter" idx="10"/>
          </p:nvPr>
        </p:nvSpPr>
        <p:spPr>
          <a:xfrm>
            <a:off x="389436" y="1960913"/>
            <a:ext cx="8754564" cy="2925801"/>
          </a:xfrm>
        </p:spPr>
        <p:txBody>
          <a:bodyPr/>
          <a:lstStyle/>
          <a:p>
            <a:r>
              <a:rPr lang="en-US" b="1" dirty="0" smtClean="0"/>
              <a:t>Unstructured Data: </a:t>
            </a:r>
            <a:r>
              <a:rPr lang="en-US" dirty="0" smtClean="0"/>
              <a:t>JSON, CSV, key-value pairs, no schema</a:t>
            </a:r>
          </a:p>
          <a:p>
            <a:r>
              <a:rPr lang="en-US" b="1" dirty="0" smtClean="0"/>
              <a:t>Big Data: </a:t>
            </a:r>
            <a:r>
              <a:rPr lang="en-US" dirty="0" smtClean="0"/>
              <a:t>partitioning to 1000s of shards (machines)</a:t>
            </a:r>
          </a:p>
          <a:p>
            <a:r>
              <a:rPr lang="en-US" b="1" dirty="0" smtClean="0"/>
              <a:t>Scale-out in the Cloud: </a:t>
            </a:r>
            <a:r>
              <a:rPr lang="en-US" dirty="0" smtClean="0"/>
              <a:t>to overcome hardware limitation</a:t>
            </a:r>
          </a:p>
          <a:p>
            <a:r>
              <a:rPr lang="en-US" b="1" dirty="0" smtClean="0"/>
              <a:t>Commodity Hardware </a:t>
            </a:r>
            <a:r>
              <a:rPr lang="en-US" dirty="0" smtClean="0"/>
              <a:t>and networking</a:t>
            </a:r>
          </a:p>
          <a:p>
            <a:r>
              <a:rPr lang="en-US" b="1" dirty="0" smtClean="0"/>
              <a:t>High Data Throughput</a:t>
            </a:r>
            <a:r>
              <a:rPr lang="en-US" dirty="0" smtClean="0"/>
              <a:t>: Replicated copies to scale read</a:t>
            </a:r>
          </a:p>
          <a:p>
            <a:endParaRPr lang="en-US" dirty="0"/>
          </a:p>
        </p:txBody>
      </p:sp>
    </p:spTree>
    <p:extLst>
      <p:ext uri="{BB962C8B-B14F-4D97-AF65-F5344CB8AC3E}">
        <p14:creationId xmlns:p14="http://schemas.microsoft.com/office/powerpoint/2010/main" val="27358058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399" dirty="0"/>
              <a:t>Devices: Internet </a:t>
            </a:r>
            <a:r>
              <a:rPr lang="en-US" altLang="zh-CN" sz="3399" dirty="0"/>
              <a:t>&amp; Internet </a:t>
            </a:r>
            <a:r>
              <a:rPr lang="en-US" altLang="zh-CN" sz="3399" dirty="0"/>
              <a:t>of </a:t>
            </a:r>
            <a:r>
              <a:rPr lang="en-US" altLang="zh-CN" sz="3399" dirty="0"/>
              <a:t>things (</a:t>
            </a:r>
            <a:r>
              <a:rPr lang="en-US" altLang="zh-CN" sz="3399" dirty="0" err="1"/>
              <a:t>IoT</a:t>
            </a:r>
            <a:r>
              <a:rPr lang="en-US" altLang="zh-CN" sz="3399" dirty="0"/>
              <a:t>)</a:t>
            </a:r>
            <a:endParaRPr lang="en-US" sz="3399" dirty="0"/>
          </a:p>
        </p:txBody>
      </p:sp>
      <p:grpSp>
        <p:nvGrpSpPr>
          <p:cNvPr id="9" name="Group 8"/>
          <p:cNvGrpSpPr/>
          <p:nvPr/>
        </p:nvGrpSpPr>
        <p:grpSpPr>
          <a:xfrm>
            <a:off x="874325" y="1934099"/>
            <a:ext cx="4858061" cy="3717134"/>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5" fontAlgn="base">
                <a:lnSpc>
                  <a:spcPct val="80000"/>
                </a:lnSpc>
                <a:spcBef>
                  <a:spcPct val="0"/>
                </a:spcBef>
                <a:spcAft>
                  <a:spcPct val="0"/>
                </a:spcAft>
              </a:pPr>
              <a:r>
                <a:rPr lang="en-US" sz="2399" b="1"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4" y="2261936"/>
              <a:ext cx="844469" cy="184713"/>
            </a:xfrm>
            <a:prstGeom prst="rect">
              <a:avLst/>
            </a:prstGeom>
            <a:noFill/>
          </p:spPr>
          <p:txBody>
            <a:bodyPr wrap="none" lIns="0" tIns="0" rIns="0" bIns="0" rtlCol="0">
              <a:spAutoFit/>
            </a:bodyPr>
            <a:lstStyle/>
            <a:p>
              <a:pPr defTabSz="914240"/>
              <a:r>
                <a:rPr lang="en-US" sz="9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0"/>
            </a:xfrm>
            <a:prstGeom prst="rect">
              <a:avLst/>
            </a:prstGeom>
            <a:noFill/>
          </p:spPr>
          <p:txBody>
            <a:bodyPr wrap="square" lIns="0" tIns="0" rIns="0" bIns="0" rtlCol="0">
              <a:spAutoFit/>
            </a:bodyPr>
            <a:lstStyle/>
            <a:p>
              <a:pPr algn="ctr" defTabSz="914240"/>
              <a:r>
                <a:rPr lang="en-US" sz="900" b="1" dirty="0">
                  <a:gradFill>
                    <a:gsLst>
                      <a:gs pos="0">
                        <a:srgbClr val="292929"/>
                      </a:gs>
                      <a:gs pos="86000">
                        <a:srgbClr val="292929"/>
                      </a:gs>
                    </a:gsLst>
                    <a:lin ang="5400000" scaled="0"/>
                  </a:gradFill>
                </a:rPr>
                <a:t>Trillions of computer-enabled devices which are part of the </a:t>
              </a:r>
              <a:r>
                <a:rPr lang="en-US" sz="900" b="1" dirty="0" err="1">
                  <a:gradFill>
                    <a:gsLst>
                      <a:gs pos="0">
                        <a:srgbClr val="292929"/>
                      </a:gs>
                      <a:gs pos="86000">
                        <a:srgbClr val="292929"/>
                      </a:gs>
                    </a:gsLst>
                    <a:lin ang="5400000" scaled="0"/>
                  </a:gradFill>
                </a:rPr>
                <a:t>IoT</a:t>
              </a:r>
              <a:endParaRPr lang="en-US" sz="9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337150" y="1984701"/>
            <a:ext cx="4858061" cy="3666535"/>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5" fontAlgn="base">
                  <a:lnSpc>
                    <a:spcPct val="80000"/>
                  </a:lnSpc>
                  <a:spcBef>
                    <a:spcPct val="0"/>
                  </a:spcBef>
                  <a:spcAft>
                    <a:spcPct val="0"/>
                  </a:spcAft>
                </a:pPr>
                <a:r>
                  <a:rPr lang="en-US" sz="2399" b="1"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b" anchorCtr="0" forceAA="0" compatLnSpc="1">
                  <a:prstTxWarp prst="textNoShape">
                    <a:avLst/>
                  </a:prstTxWarp>
                  <a:noAutofit/>
                </a:bodyPr>
                <a:lstStyle/>
                <a:p>
                  <a:pPr defTabSz="685375" fontAlgn="base">
                    <a:lnSpc>
                      <a:spcPct val="80000"/>
                    </a:lnSpc>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68562" tIns="34281" rIns="68562" bIns="34281" numCol="1" anchor="t" anchorCtr="0" compatLnSpc="1">
                    <a:prstTxWarp prst="textNoShape">
                      <a:avLst/>
                    </a:prstTxWarp>
                  </a:bodyPr>
                  <a:lstStyle/>
                  <a:p>
                    <a:pPr defTabSz="914240"/>
                    <a:endParaRPr lang="en-US" sz="1350"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68562" tIns="34281" rIns="68562" bIns="34281" numCol="1" anchor="t" anchorCtr="0" compatLnSpc="1">
                    <a:prstTxWarp prst="textNoShape">
                      <a:avLst/>
                    </a:prstTxWarp>
                  </a:bodyPr>
                  <a:lstStyle/>
                  <a:p>
                    <a:pPr defTabSz="914240"/>
                    <a:endParaRPr lang="en-US" sz="1350"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34281" tIns="34281" rIns="34281" bIns="34281" numCol="1" rtlCol="0" anchor="ctr" anchorCtr="0" compatLnSpc="1">
                  <a:prstTxWarp prst="textNoShape">
                    <a:avLst/>
                  </a:prstTxWarp>
                </a:bodyPr>
                <a:lstStyle/>
                <a:p>
                  <a:pPr algn="ctr" defTabSz="685375" fontAlgn="base">
                    <a:spcBef>
                      <a:spcPct val="0"/>
                    </a:spcBef>
                    <a:spcAft>
                      <a:spcPct val="0"/>
                    </a:spcAft>
                  </a:pPr>
                  <a:r>
                    <a:rPr lang="en-US" sz="1200" spc="-113"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914240"/>
                  <a:r>
                    <a:rPr lang="en-US" sz="900" b="1" dirty="0">
                      <a:gradFill>
                        <a:gsLst>
                          <a:gs pos="0">
                            <a:srgbClr val="292929"/>
                          </a:gs>
                          <a:gs pos="86000">
                            <a:srgbClr val="292929"/>
                          </a:gs>
                        </a:gsLst>
                        <a:lin ang="5400000" scaled="0"/>
                      </a:gradFill>
                    </a:rPr>
                    <a:t>Cable: 10Mbs+</a:t>
                  </a:r>
                </a:p>
                <a:p>
                  <a:pPr algn="ctr" defTabSz="914240"/>
                  <a:r>
                    <a:rPr lang="en-US" sz="9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1"/>
                  <a:ext cx="1290539" cy="738856"/>
                </a:xfrm>
                <a:prstGeom prst="rect">
                  <a:avLst/>
                </a:prstGeom>
                <a:noFill/>
              </p:spPr>
              <p:txBody>
                <a:bodyPr wrap="square" lIns="0" tIns="0" rIns="0" bIns="0" rtlCol="0">
                  <a:spAutoFit/>
                </a:bodyPr>
                <a:lstStyle/>
                <a:p>
                  <a:pPr algn="ctr" defTabSz="914240"/>
                  <a:r>
                    <a:rPr lang="en-US" sz="900" b="1" dirty="0">
                      <a:gradFill>
                        <a:gsLst>
                          <a:gs pos="0">
                            <a:srgbClr val="292929"/>
                          </a:gs>
                          <a:gs pos="86000">
                            <a:srgbClr val="292929"/>
                          </a:gs>
                        </a:gsLst>
                        <a:lin ang="5400000" scaled="0"/>
                      </a:gradFill>
                    </a:rPr>
                    <a:t>6+billion people</a:t>
                  </a:r>
                </a:p>
                <a:p>
                  <a:pPr algn="ctr" defTabSz="914240"/>
                  <a:r>
                    <a:rPr lang="en-US" sz="900" b="1" dirty="0">
                      <a:gradFill>
                        <a:gsLst>
                          <a:gs pos="0">
                            <a:srgbClr val="292929"/>
                          </a:gs>
                          <a:gs pos="86000">
                            <a:srgbClr val="292929"/>
                          </a:gs>
                        </a:gsLst>
                        <a:lin ang="5400000" scaled="0"/>
                      </a:gradFill>
                    </a:rPr>
                    <a:t>1.5 billion use net</a:t>
                  </a:r>
                </a:p>
                <a:p>
                  <a:pPr algn="ctr" defTabSz="914240"/>
                  <a:r>
                    <a:rPr lang="en-US" sz="900" b="1" dirty="0">
                      <a:gradFill>
                        <a:gsLst>
                          <a:gs pos="0">
                            <a:srgbClr val="292929"/>
                          </a:gs>
                          <a:gs pos="86000">
                            <a:srgbClr val="292929"/>
                          </a:gs>
                        </a:gsLst>
                        <a:lin ang="5400000" scaled="0"/>
                      </a:gradFill>
                    </a:rPr>
                    <a:t>US: 4.3 devices </a:t>
                  </a:r>
                </a:p>
                <a:p>
                  <a:pPr algn="ctr" defTabSz="914240"/>
                  <a:r>
                    <a:rPr lang="en-US" sz="9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Hadoop</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192" y="857251"/>
            <a:ext cx="9141619" cy="5143499"/>
          </a:xfrm>
          <a:prstGeom prst="rect">
            <a:avLst/>
          </a:prstGeom>
          <a:solidFill>
            <a:schemeClr val="accent2"/>
          </a:solidFill>
          <a:ln w="10795" cap="flat" cmpd="sng" algn="ctr">
            <a:noFill/>
            <a:prstDash val="dash"/>
          </a:ln>
          <a:effectLst/>
        </p:spPr>
        <p:txBody>
          <a:bodyPr lIns="68580" tIns="68580" rIns="68580" bIns="68580" rtlCol="0" anchor="b"/>
          <a:lstStyle/>
          <a:p>
            <a:pPr>
              <a:lnSpc>
                <a:spcPct val="80000"/>
              </a:lnSpc>
            </a:pPr>
            <a:endParaRPr lang="en-US" sz="1350"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191" y="857250"/>
          <a:ext cx="119063" cy="119063"/>
        </p:xfrm>
        <a:graphic>
          <a:graphicData uri="http://schemas.openxmlformats.org/presentationml/2006/ole">
            <mc:AlternateContent xmlns:mc="http://schemas.openxmlformats.org/markup-compatibility/2006">
              <mc:Choice xmlns:v="urn:schemas-microsoft-com:vml" Requires="v">
                <p:oleObj spid="_x0000_s207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191" y="857250"/>
                        <a:ext cx="119063" cy="119063"/>
                      </a:xfrm>
                      <a:prstGeom prst="rect">
                        <a:avLst/>
                      </a:prstGeom>
                    </p:spPr>
                  </p:pic>
                </p:oleObj>
              </mc:Fallback>
            </mc:AlternateContent>
          </a:graphicData>
        </a:graphic>
      </p:graphicFrame>
      <p:sp>
        <p:nvSpPr>
          <p:cNvPr id="79" name="TextBox 78"/>
          <p:cNvSpPr txBox="1"/>
          <p:nvPr/>
        </p:nvSpPr>
        <p:spPr>
          <a:xfrm>
            <a:off x="188853" y="5693957"/>
            <a:ext cx="2983189" cy="138499"/>
          </a:xfrm>
          <a:prstGeom prst="rect">
            <a:avLst/>
          </a:prstGeom>
          <a:noFill/>
        </p:spPr>
        <p:txBody>
          <a:bodyPr wrap="none" lIns="0" tIns="0" rIns="0" bIns="0" rtlCol="0" anchor="b" anchorCtr="0">
            <a:spAutoFit/>
          </a:bodyPr>
          <a:lstStyle/>
          <a:p>
            <a:pPr>
              <a:defRPr/>
            </a:pPr>
            <a:r>
              <a:rPr lang="en-US" sz="900" kern="0" dirty="0">
                <a:ln>
                  <a:solidFill>
                    <a:schemeClr val="bg1">
                      <a:alpha val="0"/>
                    </a:schemeClr>
                  </a:solidFill>
                </a:ln>
                <a:solidFill>
                  <a:schemeClr val="bg1"/>
                </a:solidFill>
              </a:rPr>
              <a:t>Reference: </a:t>
            </a:r>
            <a:r>
              <a:rPr lang="en-US" sz="9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3362956" y="1988909"/>
            <a:ext cx="4654629" cy="3429000"/>
            <a:chOff x="4482353" y="2126379"/>
            <a:chExt cx="6206172" cy="4572000"/>
          </a:xfrm>
        </p:grpSpPr>
        <p:sp>
          <p:nvSpPr>
            <p:cNvPr id="76" name="TextBox 75"/>
            <p:cNvSpPr txBox="1"/>
            <p:nvPr/>
          </p:nvSpPr>
          <p:spPr>
            <a:xfrm>
              <a:off x="4482353" y="2951904"/>
              <a:ext cx="1581197" cy="677108"/>
            </a:xfrm>
            <a:prstGeom prst="rect">
              <a:avLst/>
            </a:prstGeom>
            <a:noFill/>
          </p:spPr>
          <p:txBody>
            <a:bodyPr wrap="square" rtlCol="0" anchor="ctr" anchorCtr="0">
              <a:spAutoFit/>
            </a:bodyPr>
            <a:lstStyle/>
            <a:p>
              <a:pPr algn="r">
                <a:lnSpc>
                  <a:spcPct val="90000"/>
                </a:lnSpc>
                <a:defRPr/>
              </a:pPr>
              <a:r>
                <a:rPr lang="en-US" sz="1500" kern="0" dirty="0" err="1">
                  <a:ln>
                    <a:solidFill>
                      <a:schemeClr val="bg1">
                        <a:alpha val="0"/>
                      </a:schemeClr>
                    </a:solidFill>
                  </a:ln>
                  <a:solidFill>
                    <a:schemeClr val="bg1">
                      <a:alpha val="99000"/>
                    </a:schemeClr>
                  </a:solidFill>
                </a:rPr>
                <a:t>MapReduce</a:t>
              </a:r>
              <a:r>
                <a:rPr lang="en-US" sz="15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52751"/>
              <a:ext cx="1365919" cy="677108"/>
            </a:xfrm>
            <a:prstGeom prst="rect">
              <a:avLst/>
            </a:prstGeom>
            <a:noFill/>
          </p:spPr>
          <p:txBody>
            <a:bodyPr wrap="square" rtlCol="0" anchor="ctr" anchorCtr="0">
              <a:spAutoFit/>
            </a:bodyPr>
            <a:lstStyle/>
            <a:p>
              <a:pPr algn="r">
                <a:lnSpc>
                  <a:spcPct val="90000"/>
                </a:lnSpc>
                <a:defRPr/>
              </a:pPr>
              <a:r>
                <a:rPr lang="en-US" sz="1500" kern="0" dirty="0">
                  <a:ln>
                    <a:solidFill>
                      <a:schemeClr val="bg1">
                        <a:alpha val="0"/>
                      </a:schemeClr>
                    </a:solidFill>
                  </a:ln>
                  <a:solidFill>
                    <a:schemeClr val="bg1">
                      <a:alpha val="99000"/>
                    </a:schemeClr>
                  </a:solidFill>
                </a:rPr>
                <a:t>HDFS </a:t>
              </a:r>
              <a:br>
                <a:rPr lang="en-US" sz="1500" kern="0" dirty="0">
                  <a:ln>
                    <a:solidFill>
                      <a:schemeClr val="bg1">
                        <a:alpha val="0"/>
                      </a:schemeClr>
                    </a:solidFill>
                  </a:ln>
                  <a:solidFill>
                    <a:schemeClr val="bg1">
                      <a:alpha val="99000"/>
                    </a:schemeClr>
                  </a:solidFill>
                </a:rPr>
              </a:br>
              <a:r>
                <a:rPr lang="en-US" sz="15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lnSpc>
                    <a:spcPct val="90000"/>
                  </a:lnSpc>
                </a:pPr>
                <a:endParaRPr lang="en-US" sz="1350"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sz="1350"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sz="1350"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sz="1350"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41846" y="2768840"/>
            <a:ext cx="2382569" cy="178692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492766" y="3703409"/>
            <a:ext cx="4524819"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390526" y="1028701"/>
            <a:ext cx="8361760" cy="56092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z="4050" dirty="0">
                <a:solidFill>
                  <a:schemeClr val="bg1">
                    <a:alpha val="99000"/>
                  </a:schemeClr>
                </a:solidFill>
              </a:rPr>
              <a:t>Hadoop Distributed Architecture</a:t>
            </a:r>
            <a:endParaRPr lang="en-US" sz="27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363141" y="1713310"/>
            <a:ext cx="8417718" cy="3840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algn="ctr" fontAlgn="base">
              <a:lnSpc>
                <a:spcPct val="90000"/>
              </a:lnSpc>
              <a:spcBef>
                <a:spcPct val="20000"/>
              </a:spcBef>
              <a:spcAft>
                <a:spcPct val="0"/>
              </a:spcAft>
              <a:buSzPct val="80000"/>
            </a:pPr>
            <a:r>
              <a:rPr lang="en-US" sz="1500" b="1" dirty="0">
                <a:ln>
                  <a:solidFill>
                    <a:schemeClr val="bg1">
                      <a:alpha val="0"/>
                    </a:schemeClr>
                  </a:solidFill>
                </a:ln>
                <a:solidFill>
                  <a:srgbClr val="595959"/>
                </a:solidFill>
              </a:rPr>
              <a:t>FIRST, STORE THE DATA</a:t>
            </a:r>
          </a:p>
        </p:txBody>
      </p:sp>
      <p:sp>
        <p:nvSpPr>
          <p:cNvPr id="183" name="Rectangle 182"/>
          <p:cNvSpPr/>
          <p:nvPr/>
        </p:nvSpPr>
        <p:spPr bwMode="auto">
          <a:xfrm>
            <a:off x="4537680" y="2267742"/>
            <a:ext cx="3016837" cy="3016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82" name="Group 181"/>
          <p:cNvGrpSpPr/>
          <p:nvPr/>
        </p:nvGrpSpPr>
        <p:grpSpPr>
          <a:xfrm>
            <a:off x="4769232" y="3943351"/>
            <a:ext cx="1111303" cy="1261257"/>
            <a:chOff x="6116086" y="4114800"/>
            <a:chExt cx="1481737" cy="1681676"/>
          </a:xfrm>
        </p:grpSpPr>
        <p:grpSp>
          <p:nvGrpSpPr>
            <p:cNvPr id="174" name="Group 173"/>
            <p:cNvGrpSpPr/>
            <p:nvPr/>
          </p:nvGrpSpPr>
          <p:grpSpPr>
            <a:xfrm>
              <a:off x="6116086" y="4114800"/>
              <a:ext cx="1481737" cy="1681676"/>
              <a:chOff x="6116086" y="4114800"/>
              <a:chExt cx="1481737" cy="1681676"/>
            </a:xfrm>
          </p:grpSpPr>
          <p:sp>
            <p:nvSpPr>
              <p:cNvPr id="149" name="TextBox 148"/>
              <p:cNvSpPr txBox="1"/>
              <p:nvPr/>
            </p:nvSpPr>
            <p:spPr>
              <a:xfrm>
                <a:off x="6424026" y="5550255"/>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81" name="Group 180"/>
          <p:cNvGrpSpPr/>
          <p:nvPr/>
        </p:nvGrpSpPr>
        <p:grpSpPr>
          <a:xfrm>
            <a:off x="6163590" y="2378978"/>
            <a:ext cx="1111303" cy="1261257"/>
            <a:chOff x="7975231" y="2028969"/>
            <a:chExt cx="1481737" cy="1681676"/>
          </a:xfrm>
        </p:grpSpPr>
        <p:grpSp>
          <p:nvGrpSpPr>
            <p:cNvPr id="177" name="Group 176"/>
            <p:cNvGrpSpPr/>
            <p:nvPr/>
          </p:nvGrpSpPr>
          <p:grpSpPr>
            <a:xfrm>
              <a:off x="7975231" y="2028969"/>
              <a:ext cx="1481737" cy="1681676"/>
              <a:chOff x="7975231" y="2028969"/>
              <a:chExt cx="1481737" cy="1681676"/>
            </a:xfrm>
          </p:grpSpPr>
          <p:sp>
            <p:nvSpPr>
              <p:cNvPr id="129" name="TextBox 128"/>
              <p:cNvSpPr txBox="1"/>
              <p:nvPr/>
            </p:nvSpPr>
            <p:spPr>
              <a:xfrm>
                <a:off x="8283171" y="346442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grpSp>
        <p:nvGrpSpPr>
          <p:cNvPr id="178" name="Group 177"/>
          <p:cNvGrpSpPr/>
          <p:nvPr/>
        </p:nvGrpSpPr>
        <p:grpSpPr>
          <a:xfrm>
            <a:off x="4769232" y="2378978"/>
            <a:ext cx="1111303" cy="1261257"/>
            <a:chOff x="6116086" y="2028969"/>
            <a:chExt cx="1481737" cy="1681676"/>
          </a:xfrm>
        </p:grpSpPr>
        <p:sp>
          <p:nvSpPr>
            <p:cNvPr id="66" name="TextBox 65"/>
            <p:cNvSpPr txBox="1"/>
            <p:nvPr/>
          </p:nvSpPr>
          <p:spPr>
            <a:xfrm>
              <a:off x="6424026" y="346442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2" name="Title 1"/>
          <p:cNvSpPr>
            <a:spLocks noGrp="1"/>
          </p:cNvSpPr>
          <p:nvPr>
            <p:ph type="title"/>
            <p:custDataLst>
              <p:tags r:id="rId2"/>
            </p:custDataLst>
          </p:nvPr>
        </p:nvSpPr>
        <p:spPr>
          <a:xfrm>
            <a:off x="390526" y="1028701"/>
            <a:ext cx="8361760" cy="560923"/>
          </a:xfrm>
        </p:spPr>
        <p:txBody>
          <a:bodyPr/>
          <a:lstStyle/>
          <a:p>
            <a:r>
              <a:rPr lang="en-US" dirty="0" err="1" smtClean="0"/>
              <a:t>MapReduce</a:t>
            </a:r>
            <a:r>
              <a:rPr lang="en-US" dirty="0" smtClean="0"/>
              <a:t>: Move Code to the Data</a:t>
            </a:r>
            <a:endParaRPr lang="en-US" sz="2700" dirty="0">
              <a:solidFill>
                <a:schemeClr val="accent4"/>
              </a:solidFill>
            </a:endParaRPr>
          </a:p>
        </p:txBody>
      </p:sp>
      <p:sp>
        <p:nvSpPr>
          <p:cNvPr id="4" name="Right Arrow 3"/>
          <p:cNvSpPr/>
          <p:nvPr/>
        </p:nvSpPr>
        <p:spPr bwMode="auto">
          <a:xfrm>
            <a:off x="2888296" y="3542427"/>
            <a:ext cx="1445741"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 name="Group 10"/>
          <p:cNvGrpSpPr/>
          <p:nvPr/>
        </p:nvGrpSpPr>
        <p:grpSpPr>
          <a:xfrm>
            <a:off x="1666213" y="2961317"/>
            <a:ext cx="969043" cy="1405151"/>
            <a:chOff x="1789900" y="2805422"/>
            <a:chExt cx="1292057" cy="1873535"/>
          </a:xfrm>
        </p:grpSpPr>
        <p:sp>
          <p:nvSpPr>
            <p:cNvPr id="78" name="TextBox 77"/>
            <p:cNvSpPr txBox="1"/>
            <p:nvPr/>
          </p:nvSpPr>
          <p:spPr>
            <a:xfrm>
              <a:off x="2010919" y="4432736"/>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914202"/>
                <a:endParaRPr lang="en-US" sz="1350">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sp>
        <p:nvSpPr>
          <p:cNvPr id="104" name="Freeform 27"/>
          <p:cNvSpPr>
            <a:spLocks noEditPoints="1"/>
          </p:cNvSpPr>
          <p:nvPr/>
        </p:nvSpPr>
        <p:spPr bwMode="auto">
          <a:xfrm>
            <a:off x="5265444" y="244672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9" name="Freeform 27"/>
          <p:cNvSpPr>
            <a:spLocks noEditPoints="1"/>
          </p:cNvSpPr>
          <p:nvPr/>
        </p:nvSpPr>
        <p:spPr bwMode="auto">
          <a:xfrm>
            <a:off x="5542356" y="2766414"/>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7" name="Freeform 27"/>
          <p:cNvSpPr>
            <a:spLocks noEditPoints="1"/>
          </p:cNvSpPr>
          <p:nvPr/>
        </p:nvSpPr>
        <p:spPr bwMode="auto">
          <a:xfrm>
            <a:off x="6659803" y="244672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8" name="Freeform 27"/>
          <p:cNvSpPr>
            <a:spLocks noEditPoints="1"/>
          </p:cNvSpPr>
          <p:nvPr/>
        </p:nvSpPr>
        <p:spPr bwMode="auto">
          <a:xfrm>
            <a:off x="6936714" y="2446729"/>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5" name="Freeform 27"/>
          <p:cNvSpPr>
            <a:spLocks noEditPoints="1"/>
          </p:cNvSpPr>
          <p:nvPr/>
        </p:nvSpPr>
        <p:spPr bwMode="auto">
          <a:xfrm>
            <a:off x="6936714" y="2766414"/>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7" name="Freeform 27"/>
          <p:cNvSpPr>
            <a:spLocks noEditPoints="1"/>
          </p:cNvSpPr>
          <p:nvPr/>
        </p:nvSpPr>
        <p:spPr bwMode="auto">
          <a:xfrm>
            <a:off x="5265444" y="4011102"/>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45" name="Freeform 27"/>
          <p:cNvSpPr>
            <a:spLocks noEditPoints="1"/>
          </p:cNvSpPr>
          <p:nvPr/>
        </p:nvSpPr>
        <p:spPr bwMode="auto">
          <a:xfrm>
            <a:off x="5542356" y="433078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75" name="Group 174"/>
          <p:cNvGrpSpPr/>
          <p:nvPr/>
        </p:nvGrpSpPr>
        <p:grpSpPr>
          <a:xfrm>
            <a:off x="6163590" y="3943351"/>
            <a:ext cx="1111303" cy="1261257"/>
            <a:chOff x="7975231" y="4114800"/>
            <a:chExt cx="1481737" cy="1681676"/>
          </a:xfrm>
        </p:grpSpPr>
        <p:sp>
          <p:nvSpPr>
            <p:cNvPr id="169" name="TextBox 168"/>
            <p:cNvSpPr txBox="1"/>
            <p:nvPr/>
          </p:nvSpPr>
          <p:spPr>
            <a:xfrm>
              <a:off x="8283171" y="5550255"/>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15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6382892" y="4011102"/>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3" name="Freeform 27"/>
          <p:cNvSpPr>
            <a:spLocks noEditPoints="1"/>
          </p:cNvSpPr>
          <p:nvPr/>
        </p:nvSpPr>
        <p:spPr bwMode="auto">
          <a:xfrm>
            <a:off x="6382892" y="433078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4" name="Freeform 27"/>
          <p:cNvSpPr>
            <a:spLocks noEditPoints="1"/>
          </p:cNvSpPr>
          <p:nvPr/>
        </p:nvSpPr>
        <p:spPr bwMode="auto">
          <a:xfrm>
            <a:off x="6659803" y="4330787"/>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0" name="Freeform 27"/>
          <p:cNvSpPr>
            <a:spLocks noEditPoints="1"/>
          </p:cNvSpPr>
          <p:nvPr/>
        </p:nvSpPr>
        <p:spPr bwMode="auto">
          <a:xfrm>
            <a:off x="6382892" y="465047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1" name="Freeform 27"/>
          <p:cNvSpPr>
            <a:spLocks noEditPoints="1"/>
          </p:cNvSpPr>
          <p:nvPr/>
        </p:nvSpPr>
        <p:spPr bwMode="auto">
          <a:xfrm>
            <a:off x="6659803" y="465047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62" name="Freeform 27"/>
          <p:cNvSpPr>
            <a:spLocks noEditPoints="1"/>
          </p:cNvSpPr>
          <p:nvPr/>
        </p:nvSpPr>
        <p:spPr bwMode="auto">
          <a:xfrm>
            <a:off x="6936714" y="4650473"/>
            <a:ext cx="210328" cy="263073"/>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390526" y="1943099"/>
            <a:ext cx="8361760" cy="1979516"/>
          </a:xfrm>
        </p:spPr>
        <p:txBody>
          <a:bodyPr/>
          <a:lstStyle/>
          <a:p>
            <a:r>
              <a:rPr lang="en-US" sz="2700" dirty="0"/>
              <a:t>Learning objectives – what you will learn</a:t>
            </a:r>
            <a:r>
              <a:rPr lang="en-US" sz="2700" dirty="0"/>
              <a:t>:</a:t>
            </a:r>
          </a:p>
          <a:p>
            <a:endParaRPr lang="en-US" sz="2700" dirty="0"/>
          </a:p>
          <a:p>
            <a:pPr marL="431006" indent="-428625">
              <a:buFont typeface="Arial" panose="020B0604020202020204" pitchFamily="34" charset="0"/>
              <a:buChar char="•"/>
            </a:pPr>
            <a:r>
              <a:rPr lang="en-US" sz="2100" dirty="0"/>
              <a:t>Big data analytics using HD Insight and </a:t>
            </a:r>
            <a:r>
              <a:rPr lang="en-US" sz="2100" dirty="0" err="1"/>
              <a:t>Hortonworks</a:t>
            </a:r>
            <a:r>
              <a:rPr lang="en-US" sz="2100" dirty="0"/>
              <a:t> HDP</a:t>
            </a:r>
          </a:p>
          <a:p>
            <a:pPr marL="431006" indent="-428625">
              <a:buFont typeface="Arial" panose="020B0604020202020204" pitchFamily="34" charset="0"/>
              <a:buChar char="•"/>
            </a:pPr>
            <a:r>
              <a:rPr lang="en-US" sz="2100" dirty="0"/>
              <a:t>Azure SQL and no-SQL concepts.</a:t>
            </a:r>
          </a:p>
          <a:p>
            <a:pPr marL="431006" indent="-428625">
              <a:buFont typeface="Arial" panose="020B0604020202020204" pitchFamily="34" charset="0"/>
              <a:buChar char="•"/>
            </a:pPr>
            <a:r>
              <a:rPr lang="en-US" sz="2100" dirty="0"/>
              <a:t>Examples of when this is useful for research </a:t>
            </a:r>
            <a:r>
              <a:rPr lang="en-US" sz="2100" dirty="0"/>
              <a:t>scientists</a:t>
            </a:r>
          </a:p>
        </p:txBody>
      </p:sp>
    </p:spTree>
    <p:extLst>
      <p:ext uri="{BB962C8B-B14F-4D97-AF65-F5344CB8AC3E}">
        <p14:creationId xmlns:p14="http://schemas.microsoft.com/office/powerpoint/2010/main" val="13861466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340637" y="1730509"/>
            <a:ext cx="8417718" cy="43583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algn="ctr" fontAlgn="base">
              <a:lnSpc>
                <a:spcPct val="90000"/>
              </a:lnSpc>
              <a:spcBef>
                <a:spcPct val="20000"/>
              </a:spcBef>
              <a:spcAft>
                <a:spcPct val="0"/>
              </a:spcAft>
              <a:buSzPct val="80000"/>
            </a:pPr>
            <a:r>
              <a:rPr lang="en-US" sz="15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390526" y="1028701"/>
            <a:ext cx="8361760" cy="560923"/>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2700" dirty="0">
              <a:solidFill>
                <a:schemeClr val="accent4"/>
              </a:solidFill>
            </a:endParaRPr>
          </a:p>
        </p:txBody>
      </p:sp>
      <p:sp>
        <p:nvSpPr>
          <p:cNvPr id="61" name="Rectangle 60"/>
          <p:cNvSpPr/>
          <p:nvPr>
            <p:custDataLst>
              <p:tags r:id="rId3"/>
            </p:custDataLst>
          </p:nvPr>
        </p:nvSpPr>
        <p:spPr>
          <a:xfrm>
            <a:off x="5653054" y="2469414"/>
            <a:ext cx="2920093" cy="2748489"/>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9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450"/>
              </a:spcBef>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b="1" kern="0" dirty="0">
                <a:ln>
                  <a:solidFill>
                    <a:schemeClr val="bg1">
                      <a:alpha val="0"/>
                    </a:schemeClr>
                  </a:solidFill>
                </a:ln>
                <a:solidFill>
                  <a:srgbClr val="6F6F6F"/>
                </a:solidFill>
                <a:latin typeface="Consolas" pitchFamily="49" charset="0"/>
                <a:cs typeface="Consolas" pitchFamily="49" charset="0"/>
              </a:rPr>
              <a:t>map</a:t>
            </a:r>
            <a:r>
              <a:rPr lang="en-US" sz="9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words = </a:t>
            </a:r>
            <a:r>
              <a:rPr lang="en-US" sz="900" kern="0" dirty="0" err="1">
                <a:ln>
                  <a:solidFill>
                    <a:schemeClr val="bg1">
                      <a:alpha val="0"/>
                    </a:schemeClr>
                  </a:solidFill>
                </a:ln>
                <a:solidFill>
                  <a:srgbClr val="6F6F6F"/>
                </a:solidFill>
                <a:latin typeface="Consolas" pitchFamily="49" charset="0"/>
                <a:cs typeface="Consolas" pitchFamily="49" charset="0"/>
              </a:rPr>
              <a:t>value.split</a:t>
            </a:r>
            <a:r>
              <a:rPr lang="en-US" sz="900" kern="0" dirty="0">
                <a:ln>
                  <a:solidFill>
                    <a:schemeClr val="bg1">
                      <a:alpha val="0"/>
                    </a:schemeClr>
                  </a:solidFill>
                </a:ln>
                <a:solidFill>
                  <a:srgbClr val="6F6F6F"/>
                </a:solidFill>
                <a:latin typeface="Consolas" pitchFamily="49" charset="0"/>
                <a:cs typeface="Consolas" pitchFamily="49" charset="0"/>
              </a:rPr>
              <a:t>(/[^a-</a:t>
            </a:r>
            <a:r>
              <a:rPr lang="en-US" sz="900" kern="0" dirty="0" err="1">
                <a:ln>
                  <a:solidFill>
                    <a:schemeClr val="bg1">
                      <a:alpha val="0"/>
                    </a:schemeClr>
                  </a:solidFill>
                </a:ln>
                <a:solidFill>
                  <a:srgbClr val="6F6F6F"/>
                </a:solidFill>
                <a:latin typeface="Consolas" pitchFamily="49" charset="0"/>
                <a:cs typeface="Consolas" pitchFamily="49" charset="0"/>
              </a:rPr>
              <a:t>zA</a:t>
            </a:r>
            <a:r>
              <a:rPr lang="en-US" sz="900" kern="0" dirty="0">
                <a:ln>
                  <a:solidFill>
                    <a:schemeClr val="bg1">
                      <a:alpha val="0"/>
                    </a:schemeClr>
                  </a:solidFill>
                </a:ln>
                <a:solidFill>
                  <a:srgbClr val="6F6F6F"/>
                </a:solidFill>
                <a:latin typeface="Consolas" pitchFamily="49" charset="0"/>
                <a:cs typeface="Consolas" pitchFamily="49" charset="0"/>
              </a:rPr>
              <a:t>-Z]/);</a:t>
            </a:r>
          </a:p>
          <a:p>
            <a:pPr>
              <a:defRPr/>
            </a:pPr>
            <a:r>
              <a:rPr lang="en-US" sz="900" kern="0" dirty="0">
                <a:ln>
                  <a:solidFill>
                    <a:schemeClr val="bg1">
                      <a:alpha val="0"/>
                    </a:schemeClr>
                  </a:solidFill>
                </a:ln>
                <a:solidFill>
                  <a:srgbClr val="6F6F6F"/>
                </a:solidFill>
                <a:latin typeface="Consolas" pitchFamily="49" charset="0"/>
                <a:cs typeface="Consolas" pitchFamily="49" charset="0"/>
              </a:rPr>
              <a:t>for (</a:t>
            </a: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i = 0; i &lt; </a:t>
            </a:r>
            <a:r>
              <a:rPr lang="en-US" sz="900" kern="0" dirty="0" err="1">
                <a:ln>
                  <a:solidFill>
                    <a:schemeClr val="bg1">
                      <a:alpha val="0"/>
                    </a:schemeClr>
                  </a:solidFill>
                </a:ln>
                <a:solidFill>
                  <a:srgbClr val="6F6F6F"/>
                </a:solidFill>
                <a:latin typeface="Consolas" pitchFamily="49" charset="0"/>
                <a:cs typeface="Consolas" pitchFamily="49" charset="0"/>
              </a:rPr>
              <a:t>words.length</a:t>
            </a:r>
            <a:r>
              <a:rPr lang="en-US" sz="900" kern="0" dirty="0">
                <a:ln>
                  <a:solidFill>
                    <a:schemeClr val="bg1">
                      <a:alpha val="0"/>
                    </a:schemeClr>
                  </a:solidFill>
                </a:ln>
                <a:solidFill>
                  <a:srgbClr val="6F6F6F"/>
                </a:solidFill>
                <a:latin typeface="Consolas" pitchFamily="49" charset="0"/>
                <a:cs typeface="Consolas" pitchFamily="49" charset="0"/>
              </a:rPr>
              <a:t>; i++) {</a:t>
            </a:r>
          </a:p>
          <a:p>
            <a:pPr marL="685800">
              <a:defRPr/>
            </a:pPr>
            <a:r>
              <a:rPr lang="en-US" sz="9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900" kern="0" dirty="0" err="1">
                <a:ln>
                  <a:solidFill>
                    <a:schemeClr val="bg1">
                      <a:alpha val="0"/>
                    </a:schemeClr>
                  </a:solidFill>
                </a:ln>
                <a:solidFill>
                  <a:srgbClr val="6F6F6F"/>
                </a:solidFill>
                <a:latin typeface="Consolas" pitchFamily="49" charset="0"/>
                <a:cs typeface="Consolas" pitchFamily="49" charset="0"/>
              </a:rPr>
              <a:t>context.write</a:t>
            </a:r>
            <a:r>
              <a:rPr lang="en-US" sz="900" kern="0" dirty="0">
                <a:ln>
                  <a:solidFill>
                    <a:schemeClr val="bg1">
                      <a:alpha val="0"/>
                    </a:schemeClr>
                  </a:solidFill>
                </a:ln>
                <a:solidFill>
                  <a:srgbClr val="6F6F6F"/>
                </a:solidFill>
                <a:latin typeface="Consolas" pitchFamily="49" charset="0"/>
                <a:cs typeface="Consolas" pitchFamily="49" charset="0"/>
              </a:rPr>
              <a:t>(words[i].</a:t>
            </a:r>
            <a:r>
              <a:rPr lang="en-US" sz="900" kern="0" dirty="0" err="1">
                <a:ln>
                  <a:solidFill>
                    <a:schemeClr val="bg1">
                      <a:alpha val="0"/>
                    </a:schemeClr>
                  </a:solidFill>
                </a:ln>
                <a:solidFill>
                  <a:srgbClr val="6F6F6F"/>
                </a:solidFill>
                <a:latin typeface="Consolas" pitchFamily="49" charset="0"/>
                <a:cs typeface="Consolas" pitchFamily="49" charset="0"/>
              </a:rPr>
              <a:t>toLowerCase</a:t>
            </a:r>
            <a:r>
              <a:rPr lang="en-US" sz="900" kern="0" dirty="0">
                <a:ln>
                  <a:solidFill>
                    <a:schemeClr val="bg1">
                      <a:alpha val="0"/>
                    </a:schemeClr>
                  </a:solidFill>
                </a:ln>
                <a:solidFill>
                  <a:srgbClr val="6F6F6F"/>
                </a:solidFill>
                <a:latin typeface="Consolas" pitchFamily="49" charset="0"/>
                <a:cs typeface="Consolas" pitchFamily="49" charset="0"/>
              </a:rPr>
              <a:t>(),</a:t>
            </a:r>
          </a:p>
          <a:p>
            <a:pPr>
              <a:defRPr/>
            </a:pPr>
            <a:r>
              <a:rPr lang="en-US" sz="900" kern="0" dirty="0">
                <a:ln>
                  <a:solidFill>
                    <a:schemeClr val="bg1">
                      <a:alpha val="0"/>
                    </a:schemeClr>
                  </a:solidFill>
                </a:ln>
                <a:solidFill>
                  <a:srgbClr val="6F6F6F"/>
                </a:solidFill>
                <a:latin typeface="Consolas" pitchFamily="49" charset="0"/>
                <a:cs typeface="Consolas" pitchFamily="49" charset="0"/>
              </a:rPr>
              <a:t>1);}</a:t>
            </a:r>
          </a:p>
          <a:p>
            <a:pPr>
              <a:defRPr/>
            </a:pPr>
            <a:r>
              <a:rPr lang="en-US" sz="900" kern="0" dirty="0">
                <a:ln>
                  <a:solidFill>
                    <a:schemeClr val="bg1">
                      <a:alpha val="0"/>
                    </a:schemeClr>
                  </a:solidFill>
                </a:ln>
                <a:solidFill>
                  <a:srgbClr val="6F6F6F"/>
                </a:solidFill>
                <a:latin typeface="Consolas" pitchFamily="49" charset="0"/>
                <a:cs typeface="Consolas" pitchFamily="49" charset="0"/>
              </a:rPr>
              <a:t>}};</a:t>
            </a:r>
          </a:p>
          <a:p>
            <a:pPr>
              <a:spcBef>
                <a:spcPts val="450"/>
              </a:spcBef>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a:t>
            </a:r>
            <a:r>
              <a:rPr lang="en-US" sz="900" b="1" kern="0" dirty="0">
                <a:ln>
                  <a:solidFill>
                    <a:schemeClr val="bg1">
                      <a:alpha val="0"/>
                    </a:schemeClr>
                  </a:solidFill>
                </a:ln>
                <a:solidFill>
                  <a:srgbClr val="6F6F6F"/>
                </a:solidFill>
                <a:latin typeface="Consolas" pitchFamily="49" charset="0"/>
                <a:cs typeface="Consolas" pitchFamily="49" charset="0"/>
              </a:rPr>
              <a:t>reduce</a:t>
            </a:r>
            <a:r>
              <a:rPr lang="en-US" sz="9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900" kern="0" dirty="0" err="1">
                <a:ln>
                  <a:solidFill>
                    <a:schemeClr val="bg1">
                      <a:alpha val="0"/>
                    </a:schemeClr>
                  </a:solidFill>
                </a:ln>
                <a:solidFill>
                  <a:srgbClr val="6F6F6F"/>
                </a:solidFill>
                <a:latin typeface="Consolas" pitchFamily="49" charset="0"/>
                <a:cs typeface="Consolas" pitchFamily="49" charset="0"/>
              </a:rPr>
              <a:t>var</a:t>
            </a:r>
            <a:r>
              <a:rPr lang="en-US" sz="9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900" kern="0" dirty="0">
                <a:ln>
                  <a:solidFill>
                    <a:schemeClr val="bg1">
                      <a:alpha val="0"/>
                    </a:schemeClr>
                  </a:solidFill>
                </a:ln>
                <a:solidFill>
                  <a:srgbClr val="6F6F6F"/>
                </a:solidFill>
                <a:latin typeface="Consolas" pitchFamily="49" charset="0"/>
                <a:cs typeface="Consolas" pitchFamily="49" charset="0"/>
              </a:rPr>
              <a:t>while (</a:t>
            </a:r>
            <a:r>
              <a:rPr lang="en-US" sz="900" kern="0" dirty="0" err="1">
                <a:ln>
                  <a:solidFill>
                    <a:schemeClr val="bg1">
                      <a:alpha val="0"/>
                    </a:schemeClr>
                  </a:solidFill>
                </a:ln>
                <a:solidFill>
                  <a:srgbClr val="6F6F6F"/>
                </a:solidFill>
                <a:latin typeface="Consolas" pitchFamily="49" charset="0"/>
                <a:cs typeface="Consolas" pitchFamily="49" charset="0"/>
              </a:rPr>
              <a:t>values.hasNext</a:t>
            </a:r>
            <a:r>
              <a:rPr lang="en-US" sz="900" kern="0" dirty="0">
                <a:ln>
                  <a:solidFill>
                    <a:schemeClr val="bg1">
                      <a:alpha val="0"/>
                    </a:schemeClr>
                  </a:solidFill>
                </a:ln>
                <a:solidFill>
                  <a:srgbClr val="6F6F6F"/>
                </a:solidFill>
                <a:latin typeface="Consolas" pitchFamily="49" charset="0"/>
                <a:cs typeface="Consolas" pitchFamily="49" charset="0"/>
              </a:rPr>
              <a:t>()) {</a:t>
            </a:r>
          </a:p>
          <a:p>
            <a:pPr>
              <a:defRPr/>
            </a:pPr>
            <a:r>
              <a:rPr lang="en-US" sz="900" kern="0" dirty="0">
                <a:ln>
                  <a:solidFill>
                    <a:schemeClr val="bg1">
                      <a:alpha val="0"/>
                    </a:schemeClr>
                  </a:solidFill>
                </a:ln>
                <a:solidFill>
                  <a:srgbClr val="6F6F6F"/>
                </a:solidFill>
                <a:latin typeface="Consolas" pitchFamily="49" charset="0"/>
                <a:cs typeface="Consolas" pitchFamily="49" charset="0"/>
              </a:rPr>
              <a:t>sum += </a:t>
            </a:r>
            <a:r>
              <a:rPr lang="en-US" sz="900" kern="0" dirty="0" err="1">
                <a:ln>
                  <a:solidFill>
                    <a:schemeClr val="bg1">
                      <a:alpha val="0"/>
                    </a:schemeClr>
                  </a:solidFill>
                </a:ln>
                <a:solidFill>
                  <a:srgbClr val="6F6F6F"/>
                </a:solidFill>
                <a:latin typeface="Consolas" pitchFamily="49" charset="0"/>
                <a:cs typeface="Consolas" pitchFamily="49" charset="0"/>
              </a:rPr>
              <a:t>parseInt</a:t>
            </a:r>
            <a:r>
              <a:rPr lang="en-US" sz="900" kern="0" dirty="0">
                <a:ln>
                  <a:solidFill>
                    <a:schemeClr val="bg1">
                      <a:alpha val="0"/>
                    </a:schemeClr>
                  </a:solidFill>
                </a:ln>
                <a:solidFill>
                  <a:srgbClr val="6F6F6F"/>
                </a:solidFill>
                <a:latin typeface="Consolas" pitchFamily="49" charset="0"/>
                <a:cs typeface="Consolas" pitchFamily="49" charset="0"/>
              </a:rPr>
              <a:t>(</a:t>
            </a:r>
            <a:r>
              <a:rPr lang="en-US" sz="900" kern="0" dirty="0" err="1">
                <a:ln>
                  <a:solidFill>
                    <a:schemeClr val="bg1">
                      <a:alpha val="0"/>
                    </a:schemeClr>
                  </a:solidFill>
                </a:ln>
                <a:solidFill>
                  <a:srgbClr val="6F6F6F"/>
                </a:solidFill>
                <a:latin typeface="Consolas" pitchFamily="49" charset="0"/>
                <a:cs typeface="Consolas" pitchFamily="49" charset="0"/>
              </a:rPr>
              <a:t>values.next</a:t>
            </a:r>
            <a:r>
              <a:rPr lang="en-US" sz="900" kern="0" dirty="0">
                <a:ln>
                  <a:solidFill>
                    <a:schemeClr val="bg1">
                      <a:alpha val="0"/>
                    </a:schemeClr>
                  </a:solidFill>
                </a:ln>
                <a:solidFill>
                  <a:srgbClr val="6F6F6F"/>
                </a:solidFill>
                <a:latin typeface="Consolas" pitchFamily="49" charset="0"/>
                <a:cs typeface="Consolas" pitchFamily="49" charset="0"/>
              </a:rPr>
              <a:t>());</a:t>
            </a:r>
          </a:p>
          <a:p>
            <a:pPr marL="342900">
              <a:defRPr/>
            </a:pPr>
            <a:r>
              <a:rPr lang="en-US" sz="900" kern="0" dirty="0">
                <a:ln>
                  <a:solidFill>
                    <a:schemeClr val="bg1">
                      <a:alpha val="0"/>
                    </a:schemeClr>
                  </a:solidFill>
                </a:ln>
                <a:solidFill>
                  <a:srgbClr val="6F6F6F"/>
                </a:solidFill>
                <a:latin typeface="Consolas" pitchFamily="49" charset="0"/>
                <a:cs typeface="Consolas" pitchFamily="49" charset="0"/>
              </a:rPr>
              <a:t>}</a:t>
            </a:r>
          </a:p>
          <a:p>
            <a:pPr>
              <a:defRPr/>
            </a:pPr>
            <a:r>
              <a:rPr lang="en-US" sz="900" kern="0" dirty="0" err="1">
                <a:ln>
                  <a:solidFill>
                    <a:schemeClr val="bg1">
                      <a:alpha val="0"/>
                    </a:schemeClr>
                  </a:solidFill>
                </a:ln>
                <a:solidFill>
                  <a:srgbClr val="6F6F6F"/>
                </a:solidFill>
                <a:latin typeface="Consolas" pitchFamily="49" charset="0"/>
                <a:cs typeface="Consolas" pitchFamily="49" charset="0"/>
              </a:rPr>
              <a:t>context.write</a:t>
            </a:r>
            <a:r>
              <a:rPr lang="en-US" sz="9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9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649517" y="1971444"/>
            <a:ext cx="3062453" cy="3734412"/>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1" name="TextBox 70"/>
            <p:cNvSpPr txBox="1"/>
            <p:nvPr/>
          </p:nvSpPr>
          <p:spPr>
            <a:xfrm>
              <a:off x="3110959" y="3936522"/>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72" name="Round Same Side Corner Rectangle 71"/>
            <p:cNvSpPr/>
            <p:nvPr/>
          </p:nvSpPr>
          <p:spPr bwMode="auto">
            <a:xfrm rot="5400000">
              <a:off x="2883031"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25633" y="2729600"/>
              <a:ext cx="224405" cy="124514"/>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32727" y="3614753"/>
              <a:ext cx="224405" cy="124514"/>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53" name="TextBox 152"/>
            <p:cNvSpPr txBox="1"/>
            <p:nvPr/>
          </p:nvSpPr>
          <p:spPr>
            <a:xfrm>
              <a:off x="1479350" y="3936522"/>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69" name="TextBox 168"/>
            <p:cNvSpPr txBox="1"/>
            <p:nvPr/>
          </p:nvSpPr>
          <p:spPr>
            <a:xfrm>
              <a:off x="3096646" y="581227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70" name="Round Same Side Corner Rectangle 169"/>
            <p:cNvSpPr/>
            <p:nvPr/>
          </p:nvSpPr>
          <p:spPr bwMode="auto">
            <a:xfrm rot="5400000">
              <a:off x="2900316" y="4315692"/>
              <a:ext cx="1268104"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45533" y="4440287"/>
              <a:ext cx="224405" cy="124514"/>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45534" y="5335425"/>
              <a:ext cx="224405" cy="124514"/>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85" name="TextBox 184"/>
            <p:cNvSpPr txBox="1"/>
            <p:nvPr/>
          </p:nvSpPr>
          <p:spPr>
            <a:xfrm>
              <a:off x="1463682" y="580731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chemeClr val="bg1">
                      <a:alpha val="99000"/>
                    </a:schemeClr>
                  </a:solidFill>
                </a:rPr>
                <a:t>Server</a:t>
              </a:r>
            </a:p>
          </p:txBody>
        </p:sp>
        <p:sp>
          <p:nvSpPr>
            <p:cNvPr id="186" name="Round Same Side Corner Rectangle 185"/>
            <p:cNvSpPr/>
            <p:nvPr/>
          </p:nvSpPr>
          <p:spPr bwMode="auto">
            <a:xfrm rot="5400000">
              <a:off x="1311821" y="4346595"/>
              <a:ext cx="1285070"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5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40">
                <a:buClr>
                  <a:srgbClr val="292929"/>
                </a:buClr>
                <a:buSzTx/>
              </a:pPr>
              <a:r>
                <a:rPr lang="en-US" sz="165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3751" y="3950581"/>
            <a:ext cx="951503" cy="937169"/>
          </a:xfrm>
          <a:prstGeom prst="rect">
            <a:avLst/>
          </a:prstGeom>
        </p:spPr>
      </p:pic>
      <p:sp>
        <p:nvSpPr>
          <p:cNvPr id="193" name="Right Arrow 192"/>
          <p:cNvSpPr/>
          <p:nvPr/>
        </p:nvSpPr>
        <p:spPr bwMode="auto">
          <a:xfrm>
            <a:off x="3568693" y="4280107"/>
            <a:ext cx="502313"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4" name="Right Arrow 193"/>
          <p:cNvSpPr/>
          <p:nvPr/>
        </p:nvSpPr>
        <p:spPr bwMode="auto">
          <a:xfrm rot="10800000">
            <a:off x="5061547" y="3118175"/>
            <a:ext cx="502313" cy="278118"/>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4206652" y="279956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199" name="Freeform 84"/>
          <p:cNvSpPr>
            <a:spLocks noEditPoints="1"/>
          </p:cNvSpPr>
          <p:nvPr/>
        </p:nvSpPr>
        <p:spPr bwMode="black">
          <a:xfrm>
            <a:off x="4206652" y="279956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0" name="Freeform 84"/>
          <p:cNvSpPr>
            <a:spLocks noEditPoints="1"/>
          </p:cNvSpPr>
          <p:nvPr/>
        </p:nvSpPr>
        <p:spPr bwMode="black">
          <a:xfrm>
            <a:off x="4206652" y="279956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1" name="Freeform 84"/>
          <p:cNvSpPr>
            <a:spLocks noEditPoints="1"/>
          </p:cNvSpPr>
          <p:nvPr/>
        </p:nvSpPr>
        <p:spPr bwMode="black">
          <a:xfrm>
            <a:off x="4206652" y="279956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2" name="Freeform 84"/>
          <p:cNvSpPr>
            <a:spLocks noEditPoints="1"/>
          </p:cNvSpPr>
          <p:nvPr/>
        </p:nvSpPr>
        <p:spPr bwMode="black">
          <a:xfrm>
            <a:off x="4206652" y="2799568"/>
            <a:ext cx="765701" cy="91533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61729" tIns="30865" rIns="61729" bIns="30865" numCol="1" anchor="t" anchorCtr="0" compatLnSpc="1">
            <a:prstTxWarp prst="textNoShape">
              <a:avLst/>
            </a:prstTxWarp>
          </a:bodyPr>
          <a:lstStyle/>
          <a:p>
            <a:endParaRPr lang="en-US" sz="1200"/>
          </a:p>
        </p:txBody>
      </p:sp>
      <p:sp>
        <p:nvSpPr>
          <p:cNvPr id="203" name="Content Placeholder 13"/>
          <p:cNvSpPr txBox="1">
            <a:spLocks/>
          </p:cNvSpPr>
          <p:nvPr/>
        </p:nvSpPr>
        <p:spPr>
          <a:xfrm>
            <a:off x="4243169" y="2538418"/>
            <a:ext cx="612655" cy="2492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40">
              <a:buClr>
                <a:srgbClr val="292929"/>
              </a:buClr>
              <a:buSzTx/>
            </a:pPr>
            <a:r>
              <a:rPr lang="en-US" sz="18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191" y="857250"/>
          <a:ext cx="119063" cy="119063"/>
        </p:xfrm>
        <a:graphic>
          <a:graphicData uri="http://schemas.openxmlformats.org/presentationml/2006/ole">
            <mc:AlternateContent xmlns:mc="http://schemas.openxmlformats.org/markup-compatibility/2006">
              <mc:Choice xmlns:v="urn:schemas-microsoft-com:vml" Requires="v">
                <p:oleObj spid="_x0000_s412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191" y="857250"/>
                        <a:ext cx="119063"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767117137"/>
              </p:ext>
            </p:extLst>
          </p:nvPr>
        </p:nvGraphicFramePr>
        <p:xfrm>
          <a:off x="389335" y="1943098"/>
          <a:ext cx="8366760" cy="3291664"/>
        </p:xfrm>
        <a:graphic>
          <a:graphicData uri="http://schemas.openxmlformats.org/drawingml/2006/table">
            <a:tbl>
              <a:tblPr bandRow="1">
                <a:tableStyleId>{5C22544A-7EE6-4342-B048-85BDC9FD1C3A}</a:tableStyleId>
              </a:tblPr>
              <a:tblGrid>
                <a:gridCol w="1371600"/>
                <a:gridCol w="3497580"/>
                <a:gridCol w="3497580"/>
              </a:tblGrid>
              <a:tr h="411458">
                <a:tc>
                  <a:txBody>
                    <a:bodyPr/>
                    <a:lstStyle/>
                    <a:p>
                      <a:pPr algn="ctr"/>
                      <a:endParaRPr lang="en-US" sz="1500" b="1" dirty="0">
                        <a:ln>
                          <a:solidFill>
                            <a:schemeClr val="bg1">
                              <a:alpha val="0"/>
                            </a:schemeClr>
                          </a:solidFill>
                        </a:ln>
                        <a:solidFill>
                          <a:schemeClr val="bg1"/>
                        </a:solidFill>
                        <a:latin typeface="+mj-lt"/>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1800" b="1" kern="1200" cap="all" baseline="0" dirty="0" smtClean="0">
                          <a:solidFill>
                            <a:schemeClr val="lt1">
                              <a:alpha val="99000"/>
                            </a:schemeClr>
                          </a:solidFill>
                          <a:latin typeface="+mn-lt"/>
                          <a:ea typeface="+mn-ea"/>
                          <a:cs typeface="+mn-cs"/>
                        </a:rPr>
                        <a:t>Traditional RDBMS</a:t>
                      </a:r>
                      <a:endParaRPr lang="en-US" sz="1800" b="1" kern="1200" cap="all" baseline="0" dirty="0">
                        <a:solidFill>
                          <a:schemeClr val="lt1">
                            <a:alpha val="99000"/>
                          </a:schemeClr>
                        </a:solidFill>
                        <a:latin typeface="+mn-lt"/>
                        <a:ea typeface="+mn-ea"/>
                        <a:cs typeface="+mn-cs"/>
                      </a:endParaRPr>
                    </a:p>
                  </a:txBody>
                  <a:tcPr marL="68580" marR="68580" marT="34290" marB="3429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1800" b="1" kern="1200" cap="all" baseline="0" dirty="0" smtClean="0">
                          <a:solidFill>
                            <a:schemeClr val="lt1">
                              <a:alpha val="99000"/>
                            </a:schemeClr>
                          </a:solidFill>
                          <a:latin typeface="+mn-lt"/>
                          <a:ea typeface="+mn-ea"/>
                          <a:cs typeface="+mn-cs"/>
                        </a:rPr>
                        <a:t>Hadoop</a:t>
                      </a:r>
                      <a:endParaRPr lang="en-US" sz="1800" b="1" kern="1200" cap="all" baseline="0" dirty="0">
                        <a:solidFill>
                          <a:schemeClr val="lt1">
                            <a:alpha val="99000"/>
                          </a:schemeClr>
                        </a:solidFill>
                        <a:latin typeface="+mn-lt"/>
                        <a:ea typeface="+mn-ea"/>
                        <a:cs typeface="+mn-cs"/>
                      </a:endParaRPr>
                    </a:p>
                  </a:txBody>
                  <a:tcPr marL="68580" marR="68580" marT="34290" marB="3429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Data Size</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Gigabytes </a:t>
                      </a:r>
                      <a:r>
                        <a:rPr lang="en-US" sz="1500" b="0" i="1" dirty="0" smtClean="0">
                          <a:ln>
                            <a:solidFill>
                              <a:schemeClr val="bg1">
                                <a:alpha val="0"/>
                              </a:schemeClr>
                            </a:solidFill>
                          </a:ln>
                          <a:solidFill>
                            <a:srgbClr val="595959">
                              <a:alpha val="99000"/>
                            </a:srgbClr>
                          </a:solidFill>
                          <a:latin typeface="+mn-lt"/>
                        </a:rPr>
                        <a:t>(Terabytes)</a:t>
                      </a:r>
                      <a:endParaRPr lang="en-US" sz="1500" b="0" i="1"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Petabytes </a:t>
                      </a:r>
                      <a:r>
                        <a:rPr lang="en-US" sz="1500" b="0" i="1" kern="1200" dirty="0" smtClean="0">
                          <a:ln>
                            <a:solidFill>
                              <a:schemeClr val="bg1">
                                <a:alpha val="0"/>
                              </a:schemeClr>
                            </a:solidFill>
                          </a:ln>
                          <a:solidFill>
                            <a:srgbClr val="595959">
                              <a:alpha val="99000"/>
                            </a:srgbClr>
                          </a:solidFill>
                          <a:latin typeface="+mn-lt"/>
                          <a:ea typeface="+mn-ea"/>
                          <a:cs typeface="+mn-cs"/>
                        </a:rPr>
                        <a:t>(</a:t>
                      </a:r>
                      <a:r>
                        <a:rPr lang="en-US" sz="1500" b="0" i="1" kern="1200" dirty="0" err="1" smtClean="0">
                          <a:ln>
                            <a:solidFill>
                              <a:schemeClr val="bg1">
                                <a:alpha val="0"/>
                              </a:schemeClr>
                            </a:solidFill>
                          </a:ln>
                          <a:solidFill>
                            <a:srgbClr val="595959">
                              <a:alpha val="99000"/>
                            </a:srgbClr>
                          </a:solidFill>
                          <a:latin typeface="+mn-lt"/>
                          <a:ea typeface="+mn-ea"/>
                          <a:cs typeface="+mn-cs"/>
                        </a:rPr>
                        <a:t>Exabytes</a:t>
                      </a:r>
                      <a:r>
                        <a:rPr lang="en-US" sz="1500" b="0" i="1" kern="1200" dirty="0" smtClean="0">
                          <a:ln>
                            <a:solidFill>
                              <a:schemeClr val="bg1">
                                <a:alpha val="0"/>
                              </a:schemeClr>
                            </a:solidFill>
                          </a:ln>
                          <a:solidFill>
                            <a:srgbClr val="595959">
                              <a:alpha val="99000"/>
                            </a:srgbClr>
                          </a:solidFill>
                          <a:latin typeface="+mn-lt"/>
                          <a:ea typeface="+mn-ea"/>
                          <a:cs typeface="+mn-cs"/>
                        </a:rPr>
                        <a:t>)</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Access</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Interactive and Batch</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Batch</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Updates</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Read</a:t>
                      </a:r>
                      <a:r>
                        <a:rPr lang="en-US" sz="1500" b="0" i="0" baseline="0" dirty="0" smtClean="0">
                          <a:ln>
                            <a:solidFill>
                              <a:schemeClr val="bg1">
                                <a:alpha val="0"/>
                              </a:schemeClr>
                            </a:solidFill>
                          </a:ln>
                          <a:solidFill>
                            <a:srgbClr val="595959">
                              <a:alpha val="99000"/>
                            </a:srgbClr>
                          </a:solidFill>
                          <a:latin typeface="+mn-lt"/>
                        </a:rPr>
                        <a:t> / Write many times</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Write once, Read</a:t>
                      </a:r>
                      <a:r>
                        <a:rPr lang="en-US" sz="1500" b="0" i="0" baseline="0" dirty="0" smtClean="0">
                          <a:ln>
                            <a:solidFill>
                              <a:schemeClr val="bg1">
                                <a:alpha val="0"/>
                              </a:schemeClr>
                            </a:solidFill>
                          </a:ln>
                          <a:solidFill>
                            <a:srgbClr val="595959">
                              <a:alpha val="99000"/>
                            </a:srgbClr>
                          </a:solidFill>
                          <a:latin typeface="+mn-lt"/>
                        </a:rPr>
                        <a:t> many times</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Structure</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Static Schema</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Dynamic Schema</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Integrity</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High (ACID)</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Low</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Scaling</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500" b="0" i="0" dirty="0" smtClean="0">
                          <a:ln>
                            <a:solidFill>
                              <a:schemeClr val="bg1">
                                <a:alpha val="0"/>
                              </a:schemeClr>
                            </a:solidFill>
                          </a:ln>
                          <a:solidFill>
                            <a:srgbClr val="595959">
                              <a:alpha val="99000"/>
                            </a:srgbClr>
                          </a:solidFill>
                          <a:latin typeface="+mn-lt"/>
                        </a:rPr>
                        <a:t>Nonlinear</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0" dirty="0" smtClean="0">
                          <a:ln>
                            <a:solidFill>
                              <a:schemeClr val="bg1">
                                <a:alpha val="0"/>
                              </a:schemeClr>
                            </a:solidFill>
                          </a:ln>
                          <a:solidFill>
                            <a:srgbClr val="595959">
                              <a:alpha val="99000"/>
                            </a:srgbClr>
                          </a:solidFill>
                          <a:latin typeface="+mn-lt"/>
                        </a:rPr>
                        <a:t>Linear</a:t>
                      </a:r>
                      <a:endParaRPr lang="en-US" sz="1500" b="0" i="0" dirty="0">
                        <a:ln>
                          <a:solidFill>
                            <a:schemeClr val="bg1">
                              <a:alpha val="0"/>
                            </a:schemeClr>
                          </a:solidFill>
                        </a:ln>
                        <a:solidFill>
                          <a:srgbClr val="595959">
                            <a:alpha val="99000"/>
                          </a:srgbClr>
                        </a:solidFill>
                        <a:latin typeface="+mn-lt"/>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411458">
                <a:tc>
                  <a:txBody>
                    <a:bodyPr/>
                    <a:lstStyle/>
                    <a:p>
                      <a:pPr algn="r"/>
                      <a:r>
                        <a:rPr lang="en-US" sz="1800" kern="1200" dirty="0" smtClean="0">
                          <a:solidFill>
                            <a:srgbClr val="595959">
                              <a:alpha val="99000"/>
                            </a:srgbClr>
                          </a:solidFill>
                          <a:latin typeface="Segoe UI Light" pitchFamily="34" charset="0"/>
                          <a:ea typeface="+mn-ea"/>
                          <a:cs typeface="+mn-cs"/>
                        </a:rPr>
                        <a:t>DBA Ratio</a:t>
                      </a:r>
                      <a:endParaRPr lang="en-US" sz="1800" kern="1200" dirty="0">
                        <a:solidFill>
                          <a:srgbClr val="595959">
                            <a:alpha val="99000"/>
                          </a:srgbClr>
                        </a:solidFill>
                        <a:latin typeface="Segoe UI Light" pitchFamily="34" charset="0"/>
                        <a:ea typeface="+mn-ea"/>
                        <a:cs typeface="+mn-cs"/>
                      </a:endParaRPr>
                    </a:p>
                  </a:txBody>
                  <a:tcPr marL="68580" marR="137160" marT="34290" marB="3429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1500" b="0" i="1" kern="1200" dirty="0" smtClean="0">
                          <a:ln>
                            <a:solidFill>
                              <a:schemeClr val="bg1">
                                <a:alpha val="0"/>
                              </a:schemeClr>
                            </a:solidFill>
                          </a:ln>
                          <a:solidFill>
                            <a:srgbClr val="595959">
                              <a:alpha val="99000"/>
                            </a:srgbClr>
                          </a:solidFill>
                          <a:latin typeface="+mn-lt"/>
                          <a:ea typeface="+mn-ea"/>
                          <a:cs typeface="+mn-cs"/>
                        </a:rPr>
                        <a:t>1:40</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1500" b="0" i="1" kern="1200" dirty="0" smtClean="0">
                          <a:ln>
                            <a:solidFill>
                              <a:schemeClr val="bg1">
                                <a:alpha val="0"/>
                              </a:schemeClr>
                            </a:solidFill>
                          </a:ln>
                          <a:solidFill>
                            <a:srgbClr val="595959">
                              <a:alpha val="99000"/>
                            </a:srgbClr>
                          </a:solidFill>
                          <a:latin typeface="+mn-lt"/>
                          <a:ea typeface="+mn-ea"/>
                          <a:cs typeface="+mn-cs"/>
                        </a:rPr>
                        <a:t>1:3000</a:t>
                      </a:r>
                      <a:endParaRPr lang="en-US" sz="1500" b="0" i="1" kern="1200" dirty="0">
                        <a:ln>
                          <a:solidFill>
                            <a:schemeClr val="bg1">
                              <a:alpha val="0"/>
                            </a:schemeClr>
                          </a:solidFill>
                        </a:ln>
                        <a:solidFill>
                          <a:srgbClr val="595959">
                            <a:alpha val="99000"/>
                          </a:srgbClr>
                        </a:solidFill>
                        <a:latin typeface="+mn-lt"/>
                        <a:ea typeface="+mn-ea"/>
                        <a:cs typeface="+mn-cs"/>
                      </a:endParaRPr>
                    </a:p>
                  </a:txBody>
                  <a:tcPr marL="137160" marR="68580" marT="34290" marB="3429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6035398" y="5404970"/>
            <a:ext cx="2731517" cy="138499"/>
          </a:xfrm>
          <a:prstGeom prst="rect">
            <a:avLst/>
          </a:prstGeom>
          <a:noFill/>
        </p:spPr>
        <p:txBody>
          <a:bodyPr wrap="none" lIns="0" tIns="0" rIns="0" bIns="0" rtlCol="0" anchor="b" anchorCtr="0">
            <a:spAutoFit/>
          </a:bodyPr>
          <a:lstStyle/>
          <a:p>
            <a:pPr>
              <a:defRPr/>
            </a:pPr>
            <a:r>
              <a:rPr lang="en-US" sz="9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468792" y="4279108"/>
            <a:ext cx="1071562" cy="80367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4435674" y="4191596"/>
            <a:ext cx="510778" cy="84177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8384" y="1937817"/>
            <a:ext cx="8020051" cy="1033983"/>
          </a:xfrm>
        </p:spPr>
        <p:txBody>
          <a:bodyPr/>
          <a:lstStyle/>
          <a:p>
            <a:r>
              <a:rPr lang="en-US" sz="45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 y="2971800"/>
            <a:ext cx="9141619" cy="302895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2737144"/>
            <a:ext cx="7678340" cy="1495794"/>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328076" y="4438612"/>
            <a:ext cx="3887407" cy="52384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a:r>
              <a:rPr lang="en-US" sz="1600" dirty="0">
                <a:solidFill>
                  <a:prstClr val="white"/>
                </a:solidFill>
                <a:latin typeface="Segoe UI" pitchFamily="34" charset="0"/>
                <a:cs typeface="Segoe UI" pitchFamily="34" charset="0"/>
              </a:rPr>
              <a:t>Distributed Storage</a:t>
            </a:r>
          </a:p>
          <a:p>
            <a:pPr algn="ctr"/>
            <a:r>
              <a:rPr lang="en-US" sz="1600" dirty="0">
                <a:solidFill>
                  <a:prstClr val="white"/>
                </a:solidFill>
                <a:latin typeface="Segoe UI" pitchFamily="34" charset="0"/>
                <a:cs typeface="Segoe UI" pitchFamily="34" charset="0"/>
              </a:rPr>
              <a:t>(HDFS)</a:t>
            </a:r>
            <a:endParaRPr lang="en-US" sz="1600" dirty="0">
              <a:solidFill>
                <a:prstClr val="white"/>
              </a:solidFill>
            </a:endParaRPr>
          </a:p>
        </p:txBody>
      </p:sp>
      <p:sp>
        <p:nvSpPr>
          <p:cNvPr id="31" name="Rectangle 30"/>
          <p:cNvSpPr/>
          <p:nvPr/>
        </p:nvSpPr>
        <p:spPr bwMode="auto">
          <a:xfrm>
            <a:off x="3210971" y="3118121"/>
            <a:ext cx="1108479" cy="5605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b="1" spc="-29" dirty="0">
                <a:solidFill>
                  <a:schemeClr val="accent1">
                    <a:lumMod val="40000"/>
                    <a:lumOff val="60000"/>
                  </a:schemeClr>
                </a:solidFill>
                <a:latin typeface="Segoe UI" pitchFamily="34" charset="0"/>
                <a:ea typeface="Segoe UI" pitchFamily="34" charset="0"/>
                <a:cs typeface="Segoe UI" pitchFamily="34" charset="0"/>
              </a:rPr>
              <a:t>Query</a:t>
            </a:r>
          </a:p>
          <a:p>
            <a:pPr algn="ctr" defTabSz="513965" fontAlgn="base">
              <a:spcBef>
                <a:spcPct val="0"/>
              </a:spcBef>
              <a:spcAft>
                <a:spcPct val="0"/>
              </a:spcAft>
            </a:pPr>
            <a:r>
              <a:rPr lang="en-US" sz="1600" b="1" spc="-2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040512" y="3723567"/>
            <a:ext cx="2277411" cy="67439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a:r>
              <a:rPr lang="en-US" sz="1600" dirty="0">
                <a:solidFill>
                  <a:prstClr val="white"/>
                </a:solidFill>
                <a:latin typeface="Segoe UI" pitchFamily="34" charset="0"/>
                <a:cs typeface="Segoe UI" pitchFamily="34" charset="0"/>
              </a:rPr>
              <a:t>Distributed Processing</a:t>
            </a:r>
          </a:p>
          <a:p>
            <a:pPr algn="ctr"/>
            <a:r>
              <a:rPr lang="en-US" sz="1600" dirty="0">
                <a:solidFill>
                  <a:prstClr val="white"/>
                </a:solidFill>
                <a:latin typeface="Segoe UI" pitchFamily="34" charset="0"/>
                <a:cs typeface="Segoe UI" pitchFamily="34" charset="0"/>
              </a:rPr>
              <a:t>(MapReduce)</a:t>
            </a:r>
            <a:endParaRPr lang="en-US" sz="1600" dirty="0">
              <a:solidFill>
                <a:prstClr val="white"/>
              </a:solidFill>
            </a:endParaRPr>
          </a:p>
        </p:txBody>
      </p:sp>
      <p:sp>
        <p:nvSpPr>
          <p:cNvPr id="35" name="Rectangle 34"/>
          <p:cNvSpPr/>
          <p:nvPr/>
        </p:nvSpPr>
        <p:spPr bwMode="auto">
          <a:xfrm>
            <a:off x="2040515" y="3119273"/>
            <a:ext cx="1127756" cy="56131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328075" y="3126011"/>
            <a:ext cx="664411" cy="127195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328075" y="2614560"/>
            <a:ext cx="2989850" cy="46407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200"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5245824" y="1997989"/>
            <a:ext cx="578915" cy="359075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513965" fontAlgn="base">
              <a:spcBef>
                <a:spcPct val="0"/>
              </a:spcBef>
              <a:spcAft>
                <a:spcPct val="0"/>
              </a:spcAft>
            </a:pP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200" spc="-29" dirty="0">
                <a:solidFill>
                  <a:srgbClr val="7030A0"/>
                </a:solidFill>
                <a:latin typeface="Segoe UI" pitchFamily="34" charset="0"/>
                <a:ea typeface="Segoe UI" pitchFamily="34" charset="0"/>
                <a:cs typeface="Segoe UI" pitchFamily="34" charset="0"/>
              </a:rPr>
              <a:t>ODBC</a:t>
            </a:r>
            <a:r>
              <a:rPr lang="en-US" sz="12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5866537" y="1997990"/>
            <a:ext cx="1214076" cy="1024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4467982" y="1997991"/>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2894382" y="1999145"/>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3681452" y="1997991"/>
            <a:ext cx="733615" cy="5759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701131" y="3505761"/>
            <a:ext cx="578915" cy="145669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4366558" y="4734038"/>
            <a:ext cx="589634" cy="108612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954595" y="473545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116456" y="1991252"/>
            <a:ext cx="733615" cy="5759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329387" y="1991252"/>
            <a:ext cx="733615" cy="5759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707770" y="1997993"/>
            <a:ext cx="578915" cy="146907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100"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3220783" y="473545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4362151" y="2614558"/>
            <a:ext cx="842284" cy="17834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5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5866129" y="4159775"/>
            <a:ext cx="1220345" cy="142897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21782" y="1140679"/>
            <a:ext cx="8710373" cy="415391"/>
          </a:xfrm>
          <a:prstGeom prst="rect">
            <a:avLst/>
          </a:prstGeom>
        </p:spPr>
        <p:txBody>
          <a:bodyPr lIns="47987" tIns="23994" rIns="47987" bIns="23994">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514169"/>
            <a:r>
              <a:rPr lang="en-US" sz="3699" dirty="0">
                <a:latin typeface="Segoe UI" pitchFamily="34" charset="0"/>
                <a:ea typeface="Segoe UI" pitchFamily="34" charset="0"/>
                <a:cs typeface="Segoe UI" pitchFamily="34" charset="0"/>
              </a:rPr>
              <a:t>HDINSIGHT / HADOOP </a:t>
            </a:r>
            <a:r>
              <a:rPr lang="en-US" sz="3699" dirty="0">
                <a:latin typeface="Segoe UI" pitchFamily="34" charset="0"/>
                <a:ea typeface="Segoe UI" pitchFamily="34" charset="0"/>
                <a:cs typeface="Segoe UI" pitchFamily="34" charset="0"/>
              </a:rPr>
              <a:t>Ecosystem</a:t>
            </a:r>
            <a:endParaRPr lang="en-US" sz="3699" dirty="0">
              <a:latin typeface="Segoe UI" pitchFamily="34" charset="0"/>
              <a:ea typeface="Segoe UI" pitchFamily="34" charset="0"/>
              <a:cs typeface="Segoe UI" pitchFamily="34" charset="0"/>
            </a:endParaRPr>
          </a:p>
        </p:txBody>
      </p:sp>
      <p:sp>
        <p:nvSpPr>
          <p:cNvPr id="28" name="Rectangle 27"/>
          <p:cNvSpPr/>
          <p:nvPr/>
        </p:nvSpPr>
        <p:spPr bwMode="auto">
          <a:xfrm rot="16200000">
            <a:off x="2096113" y="4735457"/>
            <a:ext cx="589634" cy="10832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1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5868964" y="3055978"/>
            <a:ext cx="1214076" cy="107045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51416" tIns="25707" rIns="25707" bIns="51416" numCol="1" spcCol="0" rtlCol="0" fromWordArt="0" anchor="ctr" anchorCtr="0" forceAA="0" compatLnSpc="1">
            <a:prstTxWarp prst="textNoShape">
              <a:avLst/>
            </a:prstTxWarp>
            <a:noAutofit/>
          </a:bodyPr>
          <a:lstStyle/>
          <a:p>
            <a:pPr algn="ctr" defTabSz="513965" fontAlgn="base">
              <a:spcBef>
                <a:spcPct val="0"/>
              </a:spcBef>
              <a:spcAft>
                <a:spcPct val="0"/>
              </a:spcAft>
            </a:pPr>
            <a:r>
              <a:rPr lang="en-US" sz="1600"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7245651" y="1959620"/>
            <a:ext cx="1832426" cy="3531708"/>
          </a:xfrm>
          <a:prstGeom prst="rect">
            <a:avLst/>
          </a:prstGeom>
          <a:noFill/>
        </p:spPr>
        <p:txBody>
          <a:bodyPr wrap="square" lIns="68553" tIns="34276" rIns="68553" bIns="34276" rtlCol="0">
            <a:spAutoFit/>
          </a:bodyPr>
          <a:lstStyle/>
          <a:p>
            <a:r>
              <a:rPr lang="en-US" sz="1500" u="sng" dirty="0"/>
              <a:t>Legend</a:t>
            </a:r>
            <a:br>
              <a:rPr lang="en-US" sz="1500" u="sng" dirty="0"/>
            </a:br>
            <a:endParaRPr lang="en-US" sz="1500" u="sng" dirty="0"/>
          </a:p>
          <a:p>
            <a:r>
              <a:rPr lang="en-US" sz="1500" dirty="0">
                <a:solidFill>
                  <a:srgbClr val="FF0000"/>
                </a:solidFill>
              </a:rPr>
              <a:t>Red = Core Hadoop</a:t>
            </a:r>
          </a:p>
          <a:p>
            <a:r>
              <a:rPr lang="en-US" sz="1500" dirty="0">
                <a:solidFill>
                  <a:schemeClr val="accent6"/>
                </a:solidFill>
              </a:rPr>
              <a:t/>
            </a:r>
            <a:br>
              <a:rPr lang="en-US" sz="1500" dirty="0">
                <a:solidFill>
                  <a:schemeClr val="accent6"/>
                </a:solidFill>
              </a:rPr>
            </a:br>
            <a:r>
              <a:rPr lang="en-US" sz="1500" dirty="0">
                <a:solidFill>
                  <a:schemeClr val="accent6"/>
                </a:solidFill>
              </a:rPr>
              <a:t>Blue </a:t>
            </a:r>
            <a:r>
              <a:rPr lang="en-US" sz="1500" dirty="0">
                <a:solidFill>
                  <a:schemeClr val="accent6"/>
                </a:solidFill>
              </a:rPr>
              <a:t>= Data processing</a:t>
            </a:r>
          </a:p>
          <a:p>
            <a:r>
              <a:rPr lang="en-US" sz="1500" dirty="0">
                <a:solidFill>
                  <a:srgbClr val="7030A0"/>
                </a:solidFill>
              </a:rPr>
              <a:t/>
            </a:r>
            <a:br>
              <a:rPr lang="en-US" sz="1500" dirty="0">
                <a:solidFill>
                  <a:srgbClr val="7030A0"/>
                </a:solidFill>
              </a:rPr>
            </a:br>
            <a:r>
              <a:rPr lang="en-US" sz="1500" dirty="0">
                <a:solidFill>
                  <a:srgbClr val="7030A0"/>
                </a:solidFill>
              </a:rPr>
              <a:t>Purple </a:t>
            </a:r>
            <a:r>
              <a:rPr lang="en-US" sz="1500" dirty="0">
                <a:solidFill>
                  <a:srgbClr val="7030A0"/>
                </a:solidFill>
              </a:rPr>
              <a:t>= Microsoft integration points </a:t>
            </a:r>
            <a:r>
              <a:rPr lang="en-US" sz="1500" dirty="0">
                <a:solidFill>
                  <a:srgbClr val="7030A0"/>
                </a:solidFill>
              </a:rPr>
              <a:t>and enhancements</a:t>
            </a:r>
            <a:endParaRPr lang="en-US" sz="1500" dirty="0">
              <a:solidFill>
                <a:srgbClr val="7030A0"/>
              </a:solidFill>
            </a:endParaRPr>
          </a:p>
          <a:p>
            <a:r>
              <a:rPr lang="en-US" sz="1500" dirty="0">
                <a:solidFill>
                  <a:schemeClr val="accent1"/>
                </a:solidFill>
              </a:rPr>
              <a:t/>
            </a:r>
            <a:br>
              <a:rPr lang="en-US" sz="1500" dirty="0">
                <a:solidFill>
                  <a:schemeClr val="accent1"/>
                </a:solidFill>
              </a:rPr>
            </a:br>
            <a:r>
              <a:rPr lang="en-US" sz="1500" dirty="0">
                <a:solidFill>
                  <a:schemeClr val="accent1"/>
                </a:solidFill>
              </a:rPr>
              <a:t>Orange </a:t>
            </a:r>
            <a:r>
              <a:rPr lang="en-US" sz="1500" dirty="0">
                <a:solidFill>
                  <a:schemeClr val="accent1"/>
                </a:solidFill>
              </a:rPr>
              <a:t>= Data Movement</a:t>
            </a:r>
          </a:p>
          <a:p>
            <a:r>
              <a:rPr lang="en-US" sz="1500" dirty="0">
                <a:solidFill>
                  <a:schemeClr val="accent4">
                    <a:lumMod val="75000"/>
                  </a:schemeClr>
                </a:solidFill>
              </a:rPr>
              <a:t/>
            </a:r>
            <a:br>
              <a:rPr lang="en-US" sz="1500" dirty="0">
                <a:solidFill>
                  <a:schemeClr val="accent4">
                    <a:lumMod val="75000"/>
                  </a:schemeClr>
                </a:solidFill>
              </a:rPr>
            </a:br>
            <a:r>
              <a:rPr lang="en-US" sz="1500" dirty="0">
                <a:solidFill>
                  <a:schemeClr val="accent4">
                    <a:lumMod val="75000"/>
                  </a:schemeClr>
                </a:solidFill>
              </a:rPr>
              <a:t>Green </a:t>
            </a:r>
            <a:r>
              <a:rPr lang="en-US" sz="1500" dirty="0">
                <a:solidFill>
                  <a:schemeClr val="accent4">
                    <a:lumMod val="75000"/>
                  </a:schemeClr>
                </a:solidFill>
              </a:rPr>
              <a:t>=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0525" y="2852876"/>
            <a:ext cx="8366760" cy="747897"/>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Flowchart: Magnetic Disk 30"/>
          <p:cNvSpPr/>
          <p:nvPr/>
        </p:nvSpPr>
        <p:spPr>
          <a:xfrm>
            <a:off x="6628866" y="4120398"/>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2" name="Flowchart: Magnetic Disk 31"/>
          <p:cNvSpPr/>
          <p:nvPr/>
        </p:nvSpPr>
        <p:spPr>
          <a:xfrm>
            <a:off x="6628867" y="3460635"/>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3" name="Flowchart: Magnetic Disk 32"/>
          <p:cNvSpPr/>
          <p:nvPr/>
        </p:nvSpPr>
        <p:spPr>
          <a:xfrm>
            <a:off x="6628867" y="2800870"/>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Front end</a:t>
            </a:r>
          </a:p>
        </p:txBody>
      </p:sp>
      <p:sp>
        <p:nvSpPr>
          <p:cNvPr id="28" name="Flowchart: Magnetic Disk 27"/>
          <p:cNvSpPr/>
          <p:nvPr/>
        </p:nvSpPr>
        <p:spPr>
          <a:xfrm>
            <a:off x="6343189" y="4234312"/>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29" name="Flowchart: Magnetic Disk 28"/>
          <p:cNvSpPr/>
          <p:nvPr/>
        </p:nvSpPr>
        <p:spPr>
          <a:xfrm>
            <a:off x="6343190" y="3574548"/>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30" name="Flowchart: Magnetic Disk 29"/>
          <p:cNvSpPr/>
          <p:nvPr/>
        </p:nvSpPr>
        <p:spPr>
          <a:xfrm>
            <a:off x="6343190" y="2914784"/>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Front end</a:t>
            </a:r>
          </a:p>
        </p:txBody>
      </p:sp>
      <p:sp>
        <p:nvSpPr>
          <p:cNvPr id="26" name="Flowchart: Magnetic Disk 25"/>
          <p:cNvSpPr/>
          <p:nvPr/>
        </p:nvSpPr>
        <p:spPr>
          <a:xfrm>
            <a:off x="6057514" y="4348936"/>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t>Stream Layer</a:t>
            </a:r>
          </a:p>
        </p:txBody>
      </p:sp>
      <p:sp>
        <p:nvSpPr>
          <p:cNvPr id="25" name="Flowchart: Magnetic Disk 24"/>
          <p:cNvSpPr/>
          <p:nvPr/>
        </p:nvSpPr>
        <p:spPr>
          <a:xfrm>
            <a:off x="6057515" y="3689173"/>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t>Partition Layer</a:t>
            </a:r>
          </a:p>
        </p:txBody>
      </p:sp>
      <p:sp>
        <p:nvSpPr>
          <p:cNvPr id="4" name="Title 3"/>
          <p:cNvSpPr>
            <a:spLocks noGrp="1"/>
          </p:cNvSpPr>
          <p:nvPr>
            <p:ph type="title"/>
          </p:nvPr>
        </p:nvSpPr>
        <p:spPr/>
        <p:txBody>
          <a:bodyPr/>
          <a:lstStyle/>
          <a:p>
            <a:r>
              <a:rPr lang="en-US" sz="3999" dirty="0"/>
              <a:t>HDFS on Azure: Tale of two File Systems</a:t>
            </a:r>
          </a:p>
        </p:txBody>
      </p:sp>
      <p:sp>
        <p:nvSpPr>
          <p:cNvPr id="9" name="Oval 8"/>
          <p:cNvSpPr/>
          <p:nvPr/>
        </p:nvSpPr>
        <p:spPr>
          <a:xfrm>
            <a:off x="1514766" y="2668747"/>
            <a:ext cx="2171135" cy="10284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Name Node</a:t>
            </a:r>
          </a:p>
          <a:p>
            <a:pPr algn="ctr"/>
            <a:endParaRPr lang="en-US" sz="2399" dirty="0">
              <a:solidFill>
                <a:schemeClr val="tx2"/>
              </a:solidFill>
            </a:endParaRPr>
          </a:p>
          <a:p>
            <a:pPr algn="ctr"/>
            <a:r>
              <a:rPr lang="en-US" sz="2399" dirty="0"/>
              <a:t>de</a:t>
            </a:r>
          </a:p>
          <a:p>
            <a:pPr algn="ctr"/>
            <a:endParaRPr lang="en-US" sz="2399" dirty="0"/>
          </a:p>
          <a:p>
            <a:pPr algn="ctr"/>
            <a:r>
              <a:rPr lang="en-US" sz="2399" dirty="0"/>
              <a:t> </a:t>
            </a:r>
          </a:p>
        </p:txBody>
      </p:sp>
      <p:sp>
        <p:nvSpPr>
          <p:cNvPr id="10" name="Oval 9"/>
          <p:cNvSpPr/>
          <p:nvPr/>
        </p:nvSpPr>
        <p:spPr>
          <a:xfrm>
            <a:off x="134303" y="4102456"/>
            <a:ext cx="2171135" cy="10284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Data Node</a:t>
            </a:r>
          </a:p>
          <a:p>
            <a:pPr algn="ctr"/>
            <a:endParaRPr lang="en-US" sz="2399" dirty="0"/>
          </a:p>
          <a:p>
            <a:pPr algn="ctr"/>
            <a:endParaRPr lang="en-US" sz="2399" dirty="0"/>
          </a:p>
        </p:txBody>
      </p:sp>
      <p:sp>
        <p:nvSpPr>
          <p:cNvPr id="11" name="Oval 10"/>
          <p:cNvSpPr/>
          <p:nvPr/>
        </p:nvSpPr>
        <p:spPr>
          <a:xfrm>
            <a:off x="2778154" y="4043157"/>
            <a:ext cx="2171135" cy="10284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1350" dirty="0">
                <a:solidFill>
                  <a:schemeClr val="tx2"/>
                </a:solidFill>
              </a:rPr>
              <a:t>Data Node</a:t>
            </a:r>
          </a:p>
          <a:p>
            <a:pPr algn="ctr"/>
            <a:endParaRPr lang="en-US" sz="2399" dirty="0"/>
          </a:p>
          <a:p>
            <a:pPr algn="ctr"/>
            <a:endParaRPr lang="en-US" sz="2399" dirty="0"/>
          </a:p>
        </p:txBody>
      </p:sp>
      <p:sp>
        <p:nvSpPr>
          <p:cNvPr id="8" name="Flowchart: Magnetic Disk 7"/>
          <p:cNvSpPr/>
          <p:nvPr/>
        </p:nvSpPr>
        <p:spPr>
          <a:xfrm>
            <a:off x="2222569" y="2946394"/>
            <a:ext cx="685622" cy="527698"/>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3" name="Flowchart: Magnetic Disk 12"/>
          <p:cNvSpPr/>
          <p:nvPr/>
        </p:nvSpPr>
        <p:spPr>
          <a:xfrm>
            <a:off x="857208" y="4426936"/>
            <a:ext cx="685622" cy="562666"/>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4" name="Flowchart: Magnetic Disk 13"/>
          <p:cNvSpPr/>
          <p:nvPr/>
        </p:nvSpPr>
        <p:spPr>
          <a:xfrm>
            <a:off x="3583838" y="4426936"/>
            <a:ext cx="685622" cy="556265"/>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en-US" sz="2399" dirty="0"/>
          </a:p>
        </p:txBody>
      </p:sp>
      <p:sp>
        <p:nvSpPr>
          <p:cNvPr id="19" name="Flowchart: Magnetic Disk 18"/>
          <p:cNvSpPr/>
          <p:nvPr/>
        </p:nvSpPr>
        <p:spPr>
          <a:xfrm>
            <a:off x="6057515" y="3029410"/>
            <a:ext cx="1428377" cy="1090988"/>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250" dirty="0"/>
              <a:t>Front end</a:t>
            </a:r>
          </a:p>
        </p:txBody>
      </p:sp>
      <p:sp>
        <p:nvSpPr>
          <p:cNvPr id="20" name="Rectangle 19"/>
          <p:cNvSpPr/>
          <p:nvPr/>
        </p:nvSpPr>
        <p:spPr>
          <a:xfrm>
            <a:off x="458272" y="1829218"/>
            <a:ext cx="8027484" cy="45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en-US" sz="2399" dirty="0"/>
              <a:t>HDFS API</a:t>
            </a:r>
          </a:p>
        </p:txBody>
      </p:sp>
      <p:sp>
        <p:nvSpPr>
          <p:cNvPr id="21" name="TextBox 20"/>
          <p:cNvSpPr txBox="1"/>
          <p:nvPr/>
        </p:nvSpPr>
        <p:spPr>
          <a:xfrm>
            <a:off x="203068" y="5334276"/>
            <a:ext cx="4775294" cy="715296"/>
          </a:xfrm>
          <a:prstGeom prst="rect">
            <a:avLst/>
          </a:prstGeom>
          <a:noFill/>
        </p:spPr>
        <p:txBody>
          <a:bodyPr wrap="square" lIns="68553" tIns="34276" rIns="68553" bIns="34276" rtlCol="0">
            <a:spAutoFit/>
          </a:bodyPr>
          <a:lstStyle/>
          <a:p>
            <a:r>
              <a:rPr lang="en-US" sz="2099" b="1" dirty="0">
                <a:solidFill>
                  <a:schemeClr val="accent2"/>
                </a:solidFill>
              </a:rPr>
              <a:t>DFS (1 Data Node per Worker Role)</a:t>
            </a:r>
          </a:p>
          <a:p>
            <a:r>
              <a:rPr lang="en-US" sz="2099" b="1" dirty="0">
                <a:solidFill>
                  <a:schemeClr val="accent2"/>
                </a:solidFill>
              </a:rPr>
              <a:t>and Compute Cluster</a:t>
            </a:r>
          </a:p>
        </p:txBody>
      </p:sp>
      <p:sp>
        <p:nvSpPr>
          <p:cNvPr id="22" name="Rectangle 21"/>
          <p:cNvSpPr/>
          <p:nvPr/>
        </p:nvSpPr>
        <p:spPr>
          <a:xfrm>
            <a:off x="5384942" y="5399012"/>
            <a:ext cx="2787440" cy="392259"/>
          </a:xfrm>
          <a:prstGeom prst="rect">
            <a:avLst/>
          </a:prstGeom>
        </p:spPr>
        <p:txBody>
          <a:bodyPr wrap="none" lIns="68553" tIns="34276" rIns="68553" bIns="34276">
            <a:spAutoFit/>
          </a:bodyPr>
          <a:lstStyle/>
          <a:p>
            <a:r>
              <a:rPr lang="en-US" sz="2099" b="1" dirty="0">
                <a:solidFill>
                  <a:schemeClr val="accent2"/>
                </a:solidFill>
              </a:rPr>
              <a:t>Azure Storage (ASV) </a:t>
            </a:r>
          </a:p>
        </p:txBody>
      </p:sp>
      <p:sp>
        <p:nvSpPr>
          <p:cNvPr id="23" name="TextBox 22"/>
          <p:cNvSpPr txBox="1"/>
          <p:nvPr/>
        </p:nvSpPr>
        <p:spPr>
          <a:xfrm>
            <a:off x="2428930" y="4489041"/>
            <a:ext cx="418971" cy="438425"/>
          </a:xfrm>
          <a:prstGeom prst="rect">
            <a:avLst/>
          </a:prstGeom>
          <a:noFill/>
        </p:spPr>
        <p:txBody>
          <a:bodyPr wrap="none" lIns="68553" tIns="34276" rIns="68553" bIns="34276" rtlCol="0">
            <a:spAutoFit/>
          </a:bodyPr>
          <a:lstStyle/>
          <a:p>
            <a:r>
              <a:rPr lang="en-US" sz="2399" b="1" dirty="0">
                <a:solidFill>
                  <a:srgbClr val="FF0000"/>
                </a:solidFill>
              </a:rPr>
              <a:t>…</a:t>
            </a:r>
          </a:p>
        </p:txBody>
      </p:sp>
      <p:sp>
        <p:nvSpPr>
          <p:cNvPr id="24" name="Rectangle 23"/>
          <p:cNvSpPr/>
          <p:nvPr/>
        </p:nvSpPr>
        <p:spPr>
          <a:xfrm>
            <a:off x="5000513" y="2313400"/>
            <a:ext cx="4113728" cy="438425"/>
          </a:xfrm>
          <a:prstGeom prst="rect">
            <a:avLst/>
          </a:prstGeom>
        </p:spPr>
        <p:txBody>
          <a:bodyPr wrap="square" lIns="68553" tIns="34276" rIns="68553" bIns="34276">
            <a:spAutoFit/>
          </a:bodyPr>
          <a:lstStyle/>
          <a:p>
            <a:pPr algn="ctr"/>
            <a:r>
              <a:rPr lang="en-US" sz="2399" dirty="0">
                <a:solidFill>
                  <a:schemeClr val="tx2"/>
                </a:solidFill>
              </a:rPr>
              <a:t>Azure Blob Storage</a:t>
            </a:r>
          </a:p>
        </p:txBody>
      </p:sp>
      <p:cxnSp>
        <p:nvCxnSpPr>
          <p:cNvPr id="3" name="Straight Arrow Connector 2"/>
          <p:cNvCxnSpPr>
            <a:stCxn id="9" idx="3"/>
          </p:cNvCxnSpPr>
          <p:nvPr/>
        </p:nvCxnSpPr>
        <p:spPr>
          <a:xfrm flipH="1">
            <a:off x="1200020" y="3546567"/>
            <a:ext cx="632702" cy="496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3367945" y="3546567"/>
            <a:ext cx="495776" cy="496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5712" y="1983234"/>
            <a:ext cx="8227457" cy="3586039"/>
          </a:xfrm>
          <a:prstGeom prst="rect">
            <a:avLst/>
          </a:prstGeom>
        </p:spPr>
        <p:txBody>
          <a:bodyPr vert="horz" wrap="square" lIns="68553" tIns="34276" rIns="68553" bIns="34276" rtlCol="0">
            <a:normAutofit fontScale="85000" lnSpcReduction="20000"/>
          </a:bodyPr>
          <a:lstStyle/>
          <a:p>
            <a:pPr marL="257078" indent="-257078"/>
            <a:r>
              <a:rPr lang="en-US" sz="2099" dirty="0"/>
              <a:t>Default file system for </a:t>
            </a:r>
            <a:r>
              <a:rPr lang="en-US" sz="2099" dirty="0" err="1"/>
              <a:t>HDInsight</a:t>
            </a:r>
            <a:r>
              <a:rPr lang="en-US" sz="2099" dirty="0"/>
              <a:t> Service</a:t>
            </a:r>
          </a:p>
          <a:p>
            <a:pPr marL="257078" indent="-257078"/>
            <a:r>
              <a:rPr lang="en-US" sz="2099" dirty="0"/>
              <a:t>Provides sharable, persistent, highly-scalable Storage with high availability (Azure Blob Store)</a:t>
            </a:r>
          </a:p>
          <a:p>
            <a:pPr marL="257078" indent="-257078"/>
            <a:r>
              <a:rPr lang="en-US" sz="2099" dirty="0"/>
              <a:t>Azure storage itself does not provide compute</a:t>
            </a:r>
          </a:p>
          <a:p>
            <a:pPr marL="257078" indent="-257078"/>
            <a:r>
              <a:rPr lang="en-US" sz="2099" dirty="0"/>
              <a:t>Fast access from compute nodes to data in same data </a:t>
            </a:r>
            <a:r>
              <a:rPr lang="en-US" sz="2099" dirty="0"/>
              <a:t>center</a:t>
            </a:r>
          </a:p>
          <a:p>
            <a:pPr marL="257078" indent="-257078"/>
            <a:endParaRPr lang="en-US" sz="2099" dirty="0"/>
          </a:p>
          <a:p>
            <a:pPr marL="257078" indent="-257078"/>
            <a:r>
              <a:rPr lang="en-US" sz="2099" dirty="0"/>
              <a:t>Several file systems, addressable via:</a:t>
            </a:r>
            <a:br>
              <a:rPr lang="en-US" sz="2099" dirty="0"/>
            </a:br>
            <a:r>
              <a:rPr lang="en-US" sz="2099" dirty="0" err="1">
                <a:latin typeface="Consolas" pitchFamily="49" charset="0"/>
                <a:cs typeface="Consolas" pitchFamily="49" charset="0"/>
              </a:rPr>
              <a:t>asv</a:t>
            </a:r>
            <a:r>
              <a:rPr lang="en-US" sz="2099" dirty="0">
                <a:latin typeface="Consolas" pitchFamily="49" charset="0"/>
                <a:cs typeface="Consolas" pitchFamily="49" charset="0"/>
              </a:rPr>
              <a:t>[s]:&lt;container&gt;@&lt;account&gt;.blob.core.windows.net/&lt;path&gt;</a:t>
            </a:r>
          </a:p>
          <a:p>
            <a:pPr marL="257078" indent="-257078"/>
            <a:endParaRPr lang="en-US" sz="2099" dirty="0"/>
          </a:p>
          <a:p>
            <a:pPr marL="257078" indent="-257078"/>
            <a:r>
              <a:rPr lang="en-US" sz="2099" dirty="0"/>
              <a:t>Requires </a:t>
            </a:r>
            <a:r>
              <a:rPr lang="en-US" sz="2099" dirty="0"/>
              <a:t>storage key in core-site.xml</a:t>
            </a:r>
            <a:r>
              <a:rPr lang="en-US" sz="2099" dirty="0"/>
              <a:t>:</a:t>
            </a:r>
            <a:br>
              <a:rPr lang="en-US" sz="2099" dirty="0"/>
            </a:br>
            <a:r>
              <a:rPr lang="en-US" sz="2099" dirty="0"/>
              <a:t/>
            </a:r>
            <a:br>
              <a:rPr lang="en-US" sz="2099" dirty="0"/>
            </a:br>
            <a:r>
              <a:rPr lang="en-US" sz="2099" dirty="0">
                <a:latin typeface="Consolas" pitchFamily="49" charset="0"/>
                <a:cs typeface="Consolas" pitchFamily="49" charset="0"/>
              </a:rPr>
              <a:t>&lt;property&gt;</a:t>
            </a:r>
            <a:br>
              <a:rPr lang="en-US" sz="2099" dirty="0">
                <a:latin typeface="Consolas" pitchFamily="49" charset="0"/>
                <a:cs typeface="Consolas" pitchFamily="49" charset="0"/>
              </a:rPr>
            </a:br>
            <a:r>
              <a:rPr lang="en-US" sz="2099" dirty="0">
                <a:latin typeface="Consolas" pitchFamily="49" charset="0"/>
                <a:cs typeface="Consolas" pitchFamily="49" charset="0"/>
              </a:rPr>
              <a:t>  &lt;name&gt;</a:t>
            </a:r>
            <a:r>
              <a:rPr lang="en-US" sz="2099" dirty="0" err="1">
                <a:latin typeface="Consolas" pitchFamily="49" charset="0"/>
                <a:cs typeface="Consolas" pitchFamily="49" charset="0"/>
              </a:rPr>
              <a:t>fs.azure.account.key.accountname</a:t>
            </a:r>
            <a:r>
              <a:rPr lang="en-US" sz="2099" dirty="0">
                <a:latin typeface="Consolas" pitchFamily="49" charset="0"/>
                <a:cs typeface="Consolas" pitchFamily="49" charset="0"/>
              </a:rPr>
              <a:t>&lt;/name&gt;</a:t>
            </a:r>
            <a:br>
              <a:rPr lang="en-US" sz="2099" dirty="0">
                <a:latin typeface="Consolas" pitchFamily="49" charset="0"/>
                <a:cs typeface="Consolas" pitchFamily="49" charset="0"/>
              </a:rPr>
            </a:br>
            <a:r>
              <a:rPr lang="en-US" sz="2099" dirty="0">
                <a:latin typeface="Consolas" pitchFamily="49" charset="0"/>
                <a:cs typeface="Consolas" pitchFamily="49" charset="0"/>
              </a:rPr>
              <a:t>  &lt;value&gt;</a:t>
            </a:r>
            <a:r>
              <a:rPr lang="en-US" sz="2099" dirty="0" err="1">
                <a:latin typeface="Consolas" pitchFamily="49" charset="0"/>
                <a:cs typeface="Consolas" pitchFamily="49" charset="0"/>
              </a:rPr>
              <a:t>enterthekeyvaluehere</a:t>
            </a:r>
            <a:r>
              <a:rPr lang="en-US" sz="2099" dirty="0">
                <a:latin typeface="Consolas" pitchFamily="49" charset="0"/>
                <a:cs typeface="Consolas" pitchFamily="49" charset="0"/>
              </a:rPr>
              <a:t>&lt;/value&gt;</a:t>
            </a:r>
            <a:br>
              <a:rPr lang="en-US" sz="2099" dirty="0">
                <a:latin typeface="Consolas" pitchFamily="49" charset="0"/>
                <a:cs typeface="Consolas" pitchFamily="49" charset="0"/>
              </a:rPr>
            </a:br>
            <a:r>
              <a:rPr lang="en-US" sz="2099" dirty="0">
                <a:latin typeface="Consolas" pitchFamily="49" charset="0"/>
                <a:cs typeface="Consolas" pitchFamily="49" charset="0"/>
              </a:rPr>
              <a:t>&lt;/property&gt;</a:t>
            </a:r>
          </a:p>
          <a:p>
            <a:pPr marL="257078" indent="-257078"/>
            <a:endParaRPr lang="en-US" sz="2099" dirty="0"/>
          </a:p>
          <a:p>
            <a:pPr marL="471309" lvl="1" indent="-214232"/>
            <a:endParaRPr lang="en-US" dirty="0"/>
          </a:p>
        </p:txBody>
      </p:sp>
      <p:sp>
        <p:nvSpPr>
          <p:cNvPr id="2" name="Title 1"/>
          <p:cNvSpPr>
            <a:spLocks noGrp="1"/>
          </p:cNvSpPr>
          <p:nvPr>
            <p:ph type="title"/>
          </p:nvPr>
        </p:nvSpPr>
        <p:spPr/>
        <p:txBody>
          <a:bodyPr/>
          <a:lstStyle/>
          <a:p>
            <a:r>
              <a:rPr lang="en-US" dirty="0" smtClean="0"/>
              <a:t>Azure Storage (ASV)</a:t>
            </a:r>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 in JavaScript</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310169" y="3114038"/>
            <a:ext cx="7678340" cy="747897"/>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956739" y="2083398"/>
            <a:ext cx="5208984" cy="3605602"/>
          </a:xfrm>
        </p:spPr>
        <p:txBody>
          <a:bodyPr/>
          <a:lstStyle/>
          <a:p>
            <a:r>
              <a:rPr lang="en-US" dirty="0" smtClean="0"/>
              <a:t>Introduction</a:t>
            </a:r>
          </a:p>
          <a:p>
            <a:r>
              <a:rPr lang="en-US" dirty="0" smtClean="0"/>
              <a:t>Big Data with </a:t>
            </a:r>
            <a:r>
              <a:rPr lang="en-US" dirty="0" err="1" smtClean="0"/>
              <a:t>HDInsight</a:t>
            </a:r>
            <a:endParaRPr lang="en-US" dirty="0" smtClean="0"/>
          </a:p>
          <a:p>
            <a:pPr>
              <a:buFont typeface="Arial" panose="020B0604020202020204" pitchFamily="34" charset="0"/>
              <a:buChar char="•"/>
            </a:pPr>
            <a:r>
              <a:rPr lang="en-US" sz="2700" dirty="0"/>
              <a:t>Big </a:t>
            </a:r>
            <a:r>
              <a:rPr lang="en-US" sz="2700" dirty="0"/>
              <a:t>Data </a:t>
            </a:r>
            <a:r>
              <a:rPr lang="en-US" sz="2700" dirty="0" err="1"/>
              <a:t>vs</a:t>
            </a:r>
            <a:r>
              <a:rPr lang="en-US" sz="2700" dirty="0"/>
              <a:t> Big </a:t>
            </a:r>
            <a:r>
              <a:rPr lang="en-US" sz="2700" dirty="0"/>
              <a:t>Compute</a:t>
            </a:r>
          </a:p>
          <a:p>
            <a:pPr>
              <a:buFont typeface="Arial" panose="020B0604020202020204" pitchFamily="34" charset="0"/>
              <a:buChar char="•"/>
            </a:pPr>
            <a:r>
              <a:rPr lang="en-US" sz="2700" dirty="0"/>
              <a:t>Understanding </a:t>
            </a:r>
            <a:r>
              <a:rPr lang="en-US" sz="2700" dirty="0"/>
              <a:t>Big </a:t>
            </a:r>
            <a:r>
              <a:rPr lang="en-US" sz="2700" dirty="0"/>
              <a:t>Data</a:t>
            </a:r>
          </a:p>
          <a:p>
            <a:pPr>
              <a:buFont typeface="Arial" panose="020B0604020202020204" pitchFamily="34" charset="0"/>
              <a:buChar char="•"/>
            </a:pPr>
            <a:r>
              <a:rPr lang="en-US" sz="2700" dirty="0"/>
              <a:t>Big </a:t>
            </a:r>
            <a:r>
              <a:rPr lang="en-US" sz="2700" dirty="0"/>
              <a:t>Data </a:t>
            </a:r>
            <a:r>
              <a:rPr lang="en-US" sz="2700" dirty="0"/>
              <a:t>Scenarios</a:t>
            </a:r>
          </a:p>
          <a:p>
            <a:pPr>
              <a:buFont typeface="Arial" panose="020B0604020202020204" pitchFamily="34" charset="0"/>
              <a:buChar char="•"/>
            </a:pPr>
            <a:r>
              <a:rPr lang="en-US" sz="2700" dirty="0"/>
              <a:t>Storing </a:t>
            </a:r>
            <a:r>
              <a:rPr lang="en-US" sz="2700" dirty="0"/>
              <a:t>Data with </a:t>
            </a:r>
            <a:r>
              <a:rPr lang="en-US" sz="2700" dirty="0"/>
              <a:t>HDInsight</a:t>
            </a:r>
            <a:endParaRPr lang="en-US"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310169" y="3114038"/>
            <a:ext cx="7678340" cy="747897"/>
          </a:xfrm>
        </p:spPr>
        <p:txBody>
          <a:bodyPr/>
          <a:lstStyle/>
          <a:p>
            <a:r>
              <a:rPr lang="en-US" dirty="0" smtClean="0">
                <a:gradFill>
                  <a:gsLst>
                    <a:gs pos="1250">
                      <a:srgbClr val="FFFFFF"/>
                    </a:gs>
                    <a:gs pos="100000">
                      <a:srgbClr val="FFFFFF"/>
                    </a:gs>
                  </a:gsLst>
                  <a:lin ang="5400000" scaled="0"/>
                </a:gradFill>
              </a:rPr>
              <a:t>Running Hive Queries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973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1192" y="3207524"/>
            <a:ext cx="7678340" cy="560923"/>
          </a:xfrm>
        </p:spPr>
        <p:txBody>
          <a:bodyPr/>
          <a:lstStyle/>
          <a:p>
            <a:r>
              <a:rPr lang="en-US" sz="4050" dirty="0">
                <a:gradFill>
                  <a:gsLst>
                    <a:gs pos="1250">
                      <a:srgbClr val="FFFFFF"/>
                    </a:gs>
                    <a:gs pos="100000">
                      <a:srgbClr val="FFFFFF"/>
                    </a:gs>
                  </a:gsLst>
                  <a:lin ang="5400000" scaled="0"/>
                </a:gradFill>
              </a:rPr>
              <a:t>Machine Learning Library: Mahout</a:t>
            </a:r>
            <a:endParaRPr lang="en-US" sz="405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81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390526" y="1943100"/>
            <a:ext cx="8361760" cy="1135183"/>
          </a:xfrm>
        </p:spPr>
        <p:txBody>
          <a:bodyPr/>
          <a:lstStyle/>
          <a:p>
            <a:r>
              <a:rPr lang="en-US" sz="2700" dirty="0"/>
              <a:t>Learning objectives – what </a:t>
            </a:r>
            <a:r>
              <a:rPr lang="en-US" sz="2700" dirty="0"/>
              <a:t>we have learned:</a:t>
            </a:r>
            <a:endParaRPr lang="en-US" sz="2700" dirty="0"/>
          </a:p>
          <a:p>
            <a:pPr marL="431006" indent="-428625">
              <a:buFont typeface="Arial" panose="020B0604020202020204" pitchFamily="34" charset="0"/>
              <a:buChar char="•"/>
            </a:pPr>
            <a:r>
              <a:rPr lang="en-US" sz="2100" dirty="0"/>
              <a:t>Big data analytics using HD Insight and </a:t>
            </a:r>
            <a:r>
              <a:rPr lang="en-US" sz="2100" dirty="0" err="1"/>
              <a:t>Hortonworks</a:t>
            </a:r>
            <a:r>
              <a:rPr lang="en-US" sz="2100" dirty="0"/>
              <a:t> HDP</a:t>
            </a:r>
          </a:p>
          <a:p>
            <a:pPr marL="431006" indent="-428625">
              <a:buFont typeface="Arial" panose="020B0604020202020204" pitchFamily="34" charset="0"/>
              <a:buChar char="•"/>
            </a:pPr>
            <a:r>
              <a:rPr lang="en-US" sz="2100" dirty="0"/>
              <a:t>Examples </a:t>
            </a:r>
            <a:r>
              <a:rPr lang="en-US" sz="2100" dirty="0"/>
              <a:t>of when this is useful for research </a:t>
            </a:r>
            <a:r>
              <a:rPr lang="en-US" sz="2100" dirty="0"/>
              <a:t>scientists</a:t>
            </a:r>
          </a:p>
        </p:txBody>
      </p:sp>
    </p:spTree>
    <p:extLst>
      <p:ext uri="{BB962C8B-B14F-4D97-AF65-F5344CB8AC3E}">
        <p14:creationId xmlns:p14="http://schemas.microsoft.com/office/powerpoint/2010/main" val="19516280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605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28701"/>
            <a:ext cx="8363938" cy="457048"/>
          </a:xfrm>
        </p:spPr>
        <p:txBody>
          <a:bodyPr/>
          <a:lstStyle/>
          <a:p>
            <a:r>
              <a:rPr lang="en-GB" sz="3300" dirty="0"/>
              <a:t>Solving problems through distributed computing</a:t>
            </a:r>
            <a:endParaRPr lang="en-GB" sz="3300" dirty="0"/>
          </a:p>
        </p:txBody>
      </p:sp>
      <p:sp>
        <p:nvSpPr>
          <p:cNvPr id="3" name="Text Placeholder 2"/>
          <p:cNvSpPr>
            <a:spLocks noGrp="1"/>
          </p:cNvSpPr>
          <p:nvPr>
            <p:ph type="body" sz="quarter" idx="10"/>
          </p:nvPr>
        </p:nvSpPr>
        <p:spPr>
          <a:xfrm>
            <a:off x="389436" y="1943100"/>
            <a:ext cx="8363938" cy="3323987"/>
          </a:xfrm>
        </p:spPr>
        <p:txBody>
          <a:bodyPr/>
          <a:lstStyle/>
          <a:p>
            <a:pPr marL="342900" indent="-342900">
              <a:buFont typeface="Arial" panose="020B0604020202020204" pitchFamily="34" charset="0"/>
              <a:buChar char="•"/>
            </a:pPr>
            <a:r>
              <a:rPr lang="en-GB" dirty="0" smtClean="0"/>
              <a:t>Some challenges become bound by hardware capacity; 24 hours on 1 machine can be 1 hour on 24 machines.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These 24 machines require orchestration; jobs are to be divided into tasks and tasks are distributed across a cluster.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There are systems of software required to facilitate the distribution; examples are Hadoop and HPC Server.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508000" y="2737144"/>
            <a:ext cx="7905553" cy="1495794"/>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250" dirty="0"/>
              <a:t>Big Data </a:t>
            </a:r>
            <a:r>
              <a:rPr lang="en-US" sz="5250" dirty="0" err="1"/>
              <a:t>vs</a:t>
            </a:r>
            <a:r>
              <a:rPr lang="en-US" sz="5250" dirty="0"/>
              <a:t> Big Compute</a:t>
            </a:r>
            <a:endParaRPr lang="en-US" sz="525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596153" y="857250"/>
          <a:ext cx="7802881"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290446" y="4691395"/>
            <a:ext cx="662489" cy="1072493"/>
          </a:xfrm>
          <a:prstGeom prst="rect">
            <a:avLst/>
          </a:prstGeom>
          <a:noFill/>
          <a:ln>
            <a:noFill/>
          </a:ln>
          <a:effectLst/>
          <a:extLst/>
        </p:spPr>
      </p:pic>
      <p:sp>
        <p:nvSpPr>
          <p:cNvPr id="10" name="TextBox 9"/>
          <p:cNvSpPr txBox="1"/>
          <p:nvPr/>
        </p:nvSpPr>
        <p:spPr>
          <a:xfrm>
            <a:off x="3041724" y="5042975"/>
            <a:ext cx="903643" cy="369332"/>
          </a:xfrm>
          <a:prstGeom prst="rect">
            <a:avLst/>
          </a:prstGeom>
          <a:noFill/>
        </p:spPr>
        <p:txBody>
          <a:bodyPr wrap="square" lIns="0" tIns="0" rIns="0" bIns="0" rtlCol="0">
            <a:spAutoFit/>
          </a:bodyPr>
          <a:lstStyle/>
          <a:p>
            <a:pPr>
              <a:lnSpc>
                <a:spcPct val="90000"/>
              </a:lnSpc>
              <a:spcBef>
                <a:spcPct val="20000"/>
              </a:spcBef>
              <a:buSzPct val="80000"/>
            </a:pPr>
            <a:r>
              <a:rPr lang="en-GB" sz="1200" dirty="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200" dirty="0">
                <a:gradFill>
                  <a:gsLst>
                    <a:gs pos="0">
                      <a:srgbClr val="292929">
                        <a:lumMod val="90000"/>
                        <a:lumOff val="10000"/>
                      </a:srgbClr>
                    </a:gs>
                    <a:gs pos="86000">
                      <a:srgbClr val="292929">
                        <a:lumMod val="90000"/>
                        <a:lumOff val="10000"/>
                      </a:srgbClr>
                    </a:gs>
                  </a:gsLst>
                  <a:lin ang="5400000" scaled="0"/>
                </a:gradFill>
              </a:rPr>
              <a:t>Open MPI</a:t>
            </a:r>
            <a:endParaRPr lang="en-GB" sz="12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8366" y="1276798"/>
            <a:ext cx="1288606" cy="9664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97750" y="1571748"/>
            <a:ext cx="903643" cy="166199"/>
          </a:xfrm>
          <a:prstGeom prst="rect">
            <a:avLst/>
          </a:prstGeom>
          <a:noFill/>
        </p:spPr>
        <p:txBody>
          <a:bodyPr wrap="square" lIns="0" tIns="0" rIns="0" bIns="0" rtlCol="0">
            <a:spAutoFit/>
          </a:bodyPr>
          <a:lstStyle/>
          <a:p>
            <a:pPr>
              <a:lnSpc>
                <a:spcPct val="90000"/>
              </a:lnSpc>
              <a:spcBef>
                <a:spcPct val="20000"/>
              </a:spcBef>
              <a:buSzPct val="80000"/>
            </a:pPr>
            <a:r>
              <a:rPr lang="en-GB" sz="1200" dirty="0">
                <a:gradFill>
                  <a:gsLst>
                    <a:gs pos="0">
                      <a:srgbClr val="292929">
                        <a:lumMod val="90000"/>
                        <a:lumOff val="10000"/>
                      </a:srgbClr>
                    </a:gs>
                    <a:gs pos="86000">
                      <a:srgbClr val="292929">
                        <a:lumMod val="90000"/>
                        <a:lumOff val="10000"/>
                      </a:srgbClr>
                    </a:gs>
                  </a:gsLst>
                  <a:lin ang="5400000" scaled="0"/>
                </a:gradFill>
              </a:rPr>
              <a:t>Hadoop</a:t>
            </a:r>
            <a:endParaRPr lang="en-GB" sz="12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4001845" y="3100222"/>
            <a:ext cx="736521" cy="23397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072498" y="3334200"/>
            <a:ext cx="736521" cy="23397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037171" y="3217210"/>
            <a:ext cx="736521" cy="23397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365" y="1943100"/>
            <a:ext cx="4916474" cy="1142621"/>
          </a:xfrm>
        </p:spPr>
        <p:txBody>
          <a:bodyPr/>
          <a:lstStyle/>
          <a:p>
            <a:r>
              <a:rPr lang="en-GB" dirty="0" smtClean="0"/>
              <a:t>All distributed computing works on the basis of taking a large JOB and breaking it to many smaller TASKS which are then parallelized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7493</TotalTime>
  <Words>3220</Words>
  <Application>Microsoft Office PowerPoint</Application>
  <PresentationFormat>全屏显示(4:3)</PresentationFormat>
  <Paragraphs>558</Paragraphs>
  <Slides>33</Slides>
  <Notes>25</Notes>
  <HiddenSlides>1</HiddenSlides>
  <MMClips>0</MMClips>
  <ScaleCrop>false</ScaleCrop>
  <HeadingPairs>
    <vt:vector size="8" baseType="variant">
      <vt:variant>
        <vt:lpstr>已用的字体</vt:lpstr>
      </vt:variant>
      <vt:variant>
        <vt:i4>12</vt:i4>
      </vt:variant>
      <vt:variant>
        <vt:lpstr>主题</vt:lpstr>
      </vt:variant>
      <vt:variant>
        <vt:i4>13</vt:i4>
      </vt:variant>
      <vt:variant>
        <vt:lpstr>嵌入 OLE 服务器</vt:lpstr>
      </vt:variant>
      <vt:variant>
        <vt:i4>1</vt:i4>
      </vt:variant>
      <vt:variant>
        <vt:lpstr>幻灯片标题</vt:lpstr>
      </vt:variant>
      <vt:variant>
        <vt:i4>33</vt:i4>
      </vt:variant>
    </vt:vector>
  </HeadingPairs>
  <TitlesOfParts>
    <vt:vector size="59" baseType="lpstr">
      <vt:lpstr>Segoe Semibold</vt:lpstr>
      <vt:lpstr>ヒラギノ角ゴ Pro W3</vt:lpstr>
      <vt:lpstr>宋体</vt:lpstr>
      <vt:lpstr>微软雅黑</vt:lpstr>
      <vt:lpstr>Arial</vt:lpstr>
      <vt:lpstr>Arial Bold</vt:lpstr>
      <vt:lpstr>Calibri</vt:lpstr>
      <vt:lpstr>Consolas</vt:lpstr>
      <vt:lpstr>Segoe UI</vt:lpstr>
      <vt:lpstr>Segoe UI Light</vt:lpstr>
      <vt:lpstr>Times New Roman</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Introduction to HDInsight and Big Data</vt:lpstr>
      <vt:lpstr>Big Data &amp; Big Compute</vt:lpstr>
      <vt:lpstr>Agenda</vt:lpstr>
      <vt:lpstr>PowerPoint 演示文稿</vt:lpstr>
      <vt:lpstr>Solving problems through distributed computing</vt:lpstr>
      <vt:lpstr>Creating an HDInsight Cluster</vt:lpstr>
      <vt:lpstr>PowerPoint 演示文稿</vt:lpstr>
      <vt:lpstr>PowerPoint 演示文稿</vt:lpstr>
      <vt:lpstr>All distributed computing works on the basis of taking a large JOB and breaking it to many smaller TASKS which are then parallelized</vt:lpstr>
      <vt:lpstr>PowerPoint 演示文稿</vt:lpstr>
      <vt:lpstr>PowerPoint 演示文稿</vt:lpstr>
      <vt:lpstr>KEY TRENDS</vt:lpstr>
      <vt:lpstr>What is Big Data?</vt:lpstr>
      <vt:lpstr>Big Data, BIG OPPORTUNITY</vt:lpstr>
      <vt:lpstr>Features of NoSQL</vt:lpstr>
      <vt:lpstr>Devices: Internet &amp; Internet of things (IoT)</vt:lpstr>
      <vt:lpstr>PowerPoint 演示文稿</vt:lpstr>
      <vt:lpstr>PowerPoint 演示文稿</vt:lpstr>
      <vt:lpstr>MapReduce: Move Code to the Data</vt:lpstr>
      <vt:lpstr>So How Does It Work?</vt:lpstr>
      <vt:lpstr>Traditional RDBMS vs. NoSQL</vt:lpstr>
      <vt:lpstr>PowerPoint 演示文稿</vt:lpstr>
      <vt:lpstr>Navigating the  HDInsight portal</vt:lpstr>
      <vt:lpstr>PowerPoint 演示文稿</vt:lpstr>
      <vt:lpstr>Storing Data with HDInsight</vt:lpstr>
      <vt:lpstr>HDFS on Azure: Tale of two File Systems</vt:lpstr>
      <vt:lpstr>Azure Storage (ASV)</vt:lpstr>
      <vt:lpstr>Map Reduce</vt:lpstr>
      <vt:lpstr>Running Map-Reduce</vt:lpstr>
      <vt:lpstr>Running Hive Queries</vt:lpstr>
      <vt:lpstr>Machine Learning Library: Mahout</vt:lpstr>
      <vt:lpstr>Big Data &amp; Big Compute</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Yin Lu</cp:lastModifiedBy>
  <cp:revision>46</cp:revision>
  <dcterms:created xsi:type="dcterms:W3CDTF">2013-08-21T10:51:45Z</dcterms:created>
  <dcterms:modified xsi:type="dcterms:W3CDTF">2014-03-11T03:30:42Z</dcterms:modified>
</cp:coreProperties>
</file>